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Lst>
  <p:sldSz cy="5143500" cx="9144000"/>
  <p:notesSz cx="6858000" cy="9144000"/>
  <p:embeddedFontLst>
    <p:embeddedFont>
      <p:font typeface="Source Code Pro"/>
      <p:regular r:id="rId23"/>
      <p:bold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schemas.openxmlformats.org/officeDocument/2006/relationships/slide" Target="slides/slide18.xml"/><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24" Type="http://schemas.openxmlformats.org/officeDocument/2006/relationships/font" Target="fonts/SourceCodePro-bold.fntdata"/><Relationship Id="rId12" Type="http://schemas.openxmlformats.org/officeDocument/2006/relationships/slide" Target="slides/slide8.xml"/><Relationship Id="rId23" Type="http://schemas.openxmlformats.org/officeDocument/2006/relationships/font" Target="fonts/SourceCodePro-regular.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This talk is called staying above a rising security waterline</a:t>
            </a:r>
          </a:p>
          <a:p>
            <a:pPr lvl="0">
              <a:spcBef>
                <a:spcPts val="0"/>
              </a:spcBef>
              <a:buNone/>
            </a:pPr>
            <a:r>
              <a:t/>
            </a:r>
            <a:endParaRPr/>
          </a:p>
          <a:p>
            <a:pPr lvl="0">
              <a:spcBef>
                <a:spcPts val="0"/>
              </a:spcBef>
              <a:buNone/>
            </a:pPr>
            <a:r>
              <a:rPr lang="en"/>
              <a:t>And it’s really about, at a very high level, some things that might not be normal that I focus on at work to limit future foot shooting by our engineers, and some cool things that this has led too.</a:t>
            </a:r>
          </a:p>
          <a:p>
            <a:pPr lvl="0">
              <a:spcBef>
                <a:spcPts val="0"/>
              </a:spcBef>
              <a:buNone/>
            </a:pPr>
            <a:r>
              <a:t/>
            </a:r>
            <a:endParaRPr/>
          </a:p>
          <a:p>
            <a:pPr lvl="0">
              <a:spcBef>
                <a:spcPts val="0"/>
              </a:spcBef>
              <a:buNone/>
            </a:pPr>
            <a:r>
              <a:rPr lang="en"/>
              <a:t>On my way over here I was thinking about this and what the talk is really about is double-whammys and winning. How I started selling security stuff to upper management by finding other people that benefits from the security work.</a:t>
            </a:r>
          </a:p>
          <a:p>
            <a:pPr lvl="0">
              <a:spcBef>
                <a:spcPts val="0"/>
              </a:spcBef>
              <a:buNone/>
            </a:pPr>
            <a:r>
              <a:t/>
            </a:r>
            <a:endParaRPr/>
          </a:p>
          <a:p>
            <a:pPr lvl="0">
              <a:spcBef>
                <a:spcPts val="0"/>
              </a:spcBef>
              <a:buNone/>
            </a:pPr>
            <a:r>
              <a:rPr lang="en"/>
              <a:t>Instead of trying to add on security at the end, which everyone knows doesn’t work, we are focused on building high quality software with security being a byproduct of a strong software development lifecycle.</a:t>
            </a:r>
          </a:p>
          <a:p>
            <a:pPr lvl="0">
              <a:spcBef>
                <a:spcPts val="0"/>
              </a:spcBef>
              <a:buNone/>
            </a:pPr>
            <a:r>
              <a:t/>
            </a:r>
            <a:endParaRPr/>
          </a:p>
          <a:p>
            <a:pPr lvl="0" rtl="0">
              <a:spcBef>
                <a:spcPts val="0"/>
              </a:spcBef>
              <a:buNone/>
            </a:pPr>
            <a:r>
              <a:rPr lang="en"/>
              <a:t>This is important because it scales a lot better in startup world.</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6" name="Shape 11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Are these secure interfaces?</a:t>
            </a:r>
          </a:p>
          <a:p>
            <a:pPr lvl="0">
              <a:spcBef>
                <a:spcPts val="0"/>
              </a:spcBef>
              <a:buNone/>
            </a:pPr>
            <a:r>
              <a:t/>
            </a:r>
            <a:endParaRPr/>
          </a:p>
          <a:p>
            <a:pPr lvl="0">
              <a:spcBef>
                <a:spcPts val="0"/>
              </a:spcBef>
              <a:buNone/>
            </a:pPr>
            <a:r>
              <a:rPr lang="en"/>
              <a:t>These are infamous.</a:t>
            </a:r>
          </a:p>
          <a:p>
            <a:pPr lvl="0">
              <a:spcBef>
                <a:spcPts val="0"/>
              </a:spcBef>
              <a:buNone/>
            </a:pPr>
            <a:r>
              <a:t/>
            </a:r>
            <a:endParaRPr/>
          </a:p>
          <a:p>
            <a:pPr lvl="0">
              <a:spcBef>
                <a:spcPts val="0"/>
              </a:spcBef>
              <a:buNone/>
            </a:pPr>
            <a:r>
              <a:rPr lang="en"/>
              <a:t>Strcpy is the pinnacle of awful interfaces. Strcpy has a long and storied infosec career.</a:t>
            </a:r>
          </a:p>
          <a:p>
            <a:pPr lvl="0">
              <a:spcBef>
                <a:spcPts val="0"/>
              </a:spcBef>
              <a:buNone/>
            </a:pPr>
            <a:r>
              <a:t/>
            </a:r>
            <a:endParaRPr/>
          </a:p>
          <a:p>
            <a:pPr lvl="0">
              <a:spcBef>
                <a:spcPts val="0"/>
              </a:spcBef>
              <a:buNone/>
            </a:pPr>
            <a:r>
              <a:rPr lang="en"/>
              <a:t>Strncpy exists too. Lots of people will recommend using strncpy instead but it still lets you shoot yourself in the foot! </a:t>
            </a:r>
          </a:p>
          <a:p>
            <a:pPr lvl="0">
              <a:spcBef>
                <a:spcPts val="0"/>
              </a:spcBef>
              <a:buNone/>
            </a:pPr>
            <a:r>
              <a:t/>
            </a:r>
            <a:endParaRPr/>
          </a:p>
          <a:p>
            <a:pPr lvl="0">
              <a:spcBef>
                <a:spcPts val="0"/>
              </a:spcBef>
              <a:buNone/>
            </a:pPr>
            <a:r>
              <a:rPr lang="en"/>
              <a:t>These are bad interfaces! They make buffer overruns happen!</a:t>
            </a:r>
          </a:p>
          <a:p>
            <a:pPr lvl="0">
              <a:spcBef>
                <a:spcPts val="0"/>
              </a:spcBef>
              <a:buNone/>
            </a:pPr>
            <a:r>
              <a:t/>
            </a:r>
            <a:endParaRPr/>
          </a:p>
          <a:p>
            <a:pPr lvl="0" rtl="0">
              <a:spcBef>
                <a:spcPts val="0"/>
              </a:spcBef>
              <a:buNone/>
            </a:pPr>
            <a:r>
              <a:rPr lang="en"/>
              <a:t>Now, you may not want a secure interface for copying strings, but If I had my own secure interface for copying strings I would remove all this complicated stuff from the picture. No worrying about null terminators, no worrying about string sizes. Some ideas?</a:t>
            </a:r>
          </a:p>
          <a:p>
            <a:pPr lvl="0" rtl="0">
              <a:spcBef>
                <a:spcPts val="0"/>
              </a:spcBef>
              <a:buNone/>
            </a:pPr>
            <a:r>
              <a:t/>
            </a:r>
            <a:endParaRPr/>
          </a:p>
          <a:p>
            <a:pPr lvl="0" rtl="0">
              <a:spcBef>
                <a:spcPts val="0"/>
              </a:spcBef>
              <a:buNone/>
            </a:pPr>
            <a:r>
              <a:t/>
            </a:r>
            <a:endParaRPr/>
          </a:p>
          <a:p>
            <a:pPr lvl="0" rt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1" name="Shape 121"/>
        <p:cNvGrpSpPr/>
        <p:nvPr/>
      </p:nvGrpSpPr>
      <p:grpSpPr>
        <a:xfrm>
          <a:off x="0" y="0"/>
          <a:ext cx="0" cy="0"/>
          <a:chOff x="0" y="0"/>
          <a:chExt cx="0" cy="0"/>
        </a:xfrm>
      </p:grpSpPr>
      <p:sp>
        <p:nvSpPr>
          <p:cNvPr id="122" name="Shape 1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3" name="Shape 12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about this? I would love feedback if you’re a C guru. Take a source and it gives you a new pointer.</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8" name="Shape 128"/>
        <p:cNvGrpSpPr/>
        <p:nvPr/>
      </p:nvGrpSpPr>
      <p:grpSpPr>
        <a:xfrm>
          <a:off x="0" y="0"/>
          <a:ext cx="0" cy="0"/>
          <a:chOff x="0" y="0"/>
          <a:chExt cx="0" cy="0"/>
        </a:xfrm>
      </p:grpSpPr>
      <p:sp>
        <p:nvSpPr>
          <p:cNvPr id="129" name="Shape 1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0" name="Shape 13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This is the AEAD interface. Open and Seal</a:t>
            </a:r>
          </a:p>
          <a:p>
            <a:pPr lvl="0">
              <a:spcBef>
                <a:spcPts val="0"/>
              </a:spcBef>
              <a:buNone/>
            </a:pPr>
            <a:r>
              <a:t/>
            </a:r>
            <a:endParaRPr/>
          </a:p>
          <a:p>
            <a:pPr lvl="0">
              <a:spcBef>
                <a:spcPts val="0"/>
              </a:spcBef>
              <a:buNone/>
            </a:pPr>
            <a:r>
              <a:rPr lang="en"/>
              <a:t>AEAD’s have abstracted away the details of performing basic cryptographic operations. Encrypt and decrypt are replaced with seal and open.</a:t>
            </a:r>
          </a:p>
          <a:p>
            <a:pPr lvl="0">
              <a:spcBef>
                <a:spcPts val="0"/>
              </a:spcBef>
              <a:buNone/>
            </a:pPr>
            <a:r>
              <a:t/>
            </a:r>
            <a:endParaRPr/>
          </a:p>
          <a:p>
            <a:pPr lvl="0">
              <a:spcBef>
                <a:spcPts val="0"/>
              </a:spcBef>
              <a:buNone/>
            </a:pPr>
            <a:r>
              <a:rPr lang="en"/>
              <a:t>Instead of having to figure out “initialization vectors” or which cipher mode you need you only need to call Seal and Open and the AEAD takes care of the rest performing secure authenticated encryption.</a:t>
            </a:r>
          </a:p>
          <a:p>
            <a:pPr lvl="0">
              <a:spcBef>
                <a:spcPts val="0"/>
              </a:spcBef>
              <a:buNone/>
            </a:pPr>
            <a:r>
              <a:t/>
            </a:r>
            <a:endParaRPr/>
          </a:p>
          <a:p>
            <a:pPr lvl="0">
              <a:spcBef>
                <a:spcPts val="0"/>
              </a:spcBef>
              <a:buNone/>
            </a:pPr>
            <a:r>
              <a:rPr lang="en"/>
              <a:t>The only issue with AEAD’s is nonce reuse is possible. I abstracted this out so a random nonce is generated. Lots of people do this and it provides a really safe and secure method of encrypting and decrypting that non-cryptographer devs can do.</a:t>
            </a:r>
          </a:p>
          <a:p>
            <a:pPr lvl="0">
              <a:spcBef>
                <a:spcPts val="0"/>
              </a:spcBef>
              <a:buNone/>
            </a:pPr>
            <a:r>
              <a:t/>
            </a:r>
            <a:endParaRPr/>
          </a:p>
          <a:p>
            <a:pPr lvl="0">
              <a:spcBef>
                <a:spcPts val="0"/>
              </a:spcBef>
              <a:buNone/>
            </a:pPr>
            <a:r>
              <a:rPr lang="en"/>
              <a:t>Since we write all our projects in Go, everyone can use this code easily with only a few extra lines of code.</a:t>
            </a:r>
          </a:p>
          <a:p>
            <a:pPr lvl="0">
              <a:spcBef>
                <a:spcPts val="0"/>
              </a:spcBef>
              <a:buNone/>
            </a:pPr>
            <a:r>
              <a:t/>
            </a:r>
            <a:endParaRPr/>
          </a:p>
          <a:p>
            <a:pPr lvl="0">
              <a:spcBef>
                <a:spcPts val="0"/>
              </a:spcBef>
              <a:buNone/>
            </a:pPr>
            <a:r>
              <a:rPr lang="en"/>
              <a:t>This is a monumental step forward for cryptography everywhere and if your devs write crypto code, you should let them know that using the letters “AES” probably means they are doing it the wrong way.</a:t>
            </a:r>
          </a:p>
          <a:p>
            <a:pPr lvl="0">
              <a:spcBef>
                <a:spcPts val="0"/>
              </a:spcBef>
              <a:buNone/>
            </a:pPr>
            <a:r>
              <a:t/>
            </a:r>
            <a:endParaRPr/>
          </a:p>
          <a:p>
            <a:pPr lvl="0" rtl="0">
              <a:spcBef>
                <a:spcPts val="0"/>
              </a:spcBef>
              <a:buNone/>
            </a:pPr>
            <a:r>
              <a:rPr lang="en"/>
              <a:t>Using this interface is great because, like I said earlier, it scales. Hundreds of devs using this does not scare me. Hundreds of devs trying to encrypt and authenticate something using AES really really scares me. I’ve seen so many crazy and incorrect ways to use AES it’s appalling. Tons of them would go away if the developers just used an AEAD instead.</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So here’s a nitty gritty technical story or a success story.</a:t>
            </a:r>
          </a:p>
          <a:p>
            <a:pPr lvl="0" rtl="0">
              <a:spcBef>
                <a:spcPts val="0"/>
              </a:spcBef>
              <a:buNone/>
            </a:pPr>
            <a:r>
              <a:t/>
            </a:r>
            <a:endParaRPr/>
          </a:p>
          <a:p>
            <a:pPr lvl="0" rtl="0">
              <a:spcBef>
                <a:spcPts val="0"/>
              </a:spcBef>
              <a:buNone/>
            </a:pPr>
            <a:r>
              <a:rPr lang="en"/>
              <a:t>Explain the details of SAMEORIGINPOLICY and what it means for web requests.</a:t>
            </a:r>
          </a:p>
          <a:p>
            <a:pPr lvl="0" rtl="0">
              <a:spcBef>
                <a:spcPts val="0"/>
              </a:spcBef>
              <a:buNone/>
            </a:pPr>
            <a:r>
              <a:t/>
            </a:r>
            <a:endParaRPr/>
          </a:p>
          <a:p>
            <a:pPr lvl="0" rtl="0">
              <a:spcBef>
                <a:spcPts val="0"/>
              </a:spcBef>
              <a:buNone/>
            </a:pPr>
            <a:r>
              <a:rPr lang="en"/>
              <a:t>Explain that one website can not request data or post data to others without CORS.</a:t>
            </a:r>
          </a:p>
          <a:p>
            <a:pPr lvl="0" rtl="0">
              <a:spcBef>
                <a:spcPts val="0"/>
              </a:spcBef>
              <a:buNone/>
            </a:pPr>
            <a:r>
              <a:t/>
            </a:r>
            <a:endParaRPr/>
          </a:p>
          <a:p>
            <a:pPr lvl="0" rtl="0">
              <a:spcBef>
                <a:spcPts val="0"/>
              </a:spcBef>
              <a:buNone/>
            </a:pPr>
            <a:r>
              <a:rPr lang="en"/>
              <a:t>SAMEORIGIN policy is the glue that holds web security together. CORS provides a way to poke holes in SAMEORIGN policy. Except it’s really important to understand the holes you’re poking.</a:t>
            </a:r>
          </a:p>
          <a:p>
            <a:pPr lvl="0" rtl="0">
              <a:spcBef>
                <a:spcPts val="0"/>
              </a:spcBef>
              <a:buNone/>
            </a:pPr>
            <a:r>
              <a:t/>
            </a:r>
            <a:endParaRPr/>
          </a:p>
          <a:p>
            <a:pPr lvl="0" rtl="0">
              <a:spcBef>
                <a:spcPts val="0"/>
              </a:spcBef>
              <a:buNone/>
            </a:pPr>
            <a:r>
              <a:rPr lang="en"/>
              <a:t>All driven by origin header which is something that browsers send every request.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6" name="Shape 14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CORS was misconfigured and worse yet, the code that was meant to provide CORS in a sane way to applications that needed it was not well written and certifiably insane.</a:t>
            </a:r>
          </a:p>
          <a:p>
            <a:pPr lvl="0">
              <a:spcBef>
                <a:spcPts val="0"/>
              </a:spcBef>
              <a:buNone/>
            </a:pPr>
            <a:r>
              <a:t/>
            </a:r>
            <a:endParaRPr/>
          </a:p>
          <a:p>
            <a:pPr lvl="0">
              <a:spcBef>
                <a:spcPts val="0"/>
              </a:spcBef>
              <a:buNone/>
            </a:pPr>
            <a:r>
              <a:rPr lang="en"/>
              <a:t>This meant that any site could make cross origin requests to internal applications.</a:t>
            </a:r>
          </a:p>
          <a:p>
            <a:pPr lvl="0">
              <a:spcBef>
                <a:spcPts val="0"/>
              </a:spcBef>
              <a:buNone/>
            </a:pPr>
            <a:r>
              <a:t/>
            </a:r>
            <a:endParaRPr/>
          </a:p>
          <a:p>
            <a:pPr lvl="0">
              <a:spcBef>
                <a:spcPts val="0"/>
              </a:spcBef>
              <a:buNone/>
            </a:pPr>
            <a:r>
              <a:rPr lang="en"/>
              <a:t>CORS headers were misconfigured to break SAMEORIGIN policy on the site, the glue that holds all of internet security together.</a:t>
            </a:r>
          </a:p>
          <a:p>
            <a:pPr lvl="0" rt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1" name="Shape 151"/>
        <p:cNvGrpSpPr/>
        <p:nvPr/>
      </p:nvGrpSpPr>
      <p:grpSpPr>
        <a:xfrm>
          <a:off x="0" y="0"/>
          <a:ext cx="0" cy="0"/>
          <a:chOff x="0" y="0"/>
          <a:chExt cx="0" cy="0"/>
        </a:xfrm>
      </p:grpSpPr>
      <p:sp>
        <p:nvSpPr>
          <p:cNvPr id="152" name="Shape 15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3" name="Shape 15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This is how the CORS attack would work.</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9" name="Shape 159"/>
        <p:cNvGrpSpPr/>
        <p:nvPr/>
      </p:nvGrpSpPr>
      <p:grpSpPr>
        <a:xfrm>
          <a:off x="0" y="0"/>
          <a:ext cx="0" cy="0"/>
          <a:chOff x="0" y="0"/>
          <a:chExt cx="0" cy="0"/>
        </a:xfrm>
      </p:grpSpPr>
      <p:sp>
        <p:nvSpPr>
          <p:cNvPr id="160" name="Shape 16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1" name="Shape 16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lnSpc>
                <a:spcPct val="150000"/>
              </a:lnSpc>
              <a:spcBef>
                <a:spcPts val="0"/>
              </a:spcBef>
              <a:spcAft>
                <a:spcPts val="1600"/>
              </a:spcAft>
              <a:buNone/>
            </a:pPr>
            <a:r>
              <a:rPr lang="en" sz="1200">
                <a:solidFill>
                  <a:schemeClr val="dk2"/>
                </a:solidFill>
                <a:latin typeface="Source Code Pro"/>
                <a:ea typeface="Source Code Pro"/>
                <a:cs typeface="Source Code Pro"/>
                <a:sym typeface="Source Code Pro"/>
              </a:rPr>
              <a:t>Wrote a secure interface around this.</a:t>
            </a:r>
          </a:p>
          <a:p>
            <a:pPr lvl="0" rtl="0">
              <a:lnSpc>
                <a:spcPct val="150000"/>
              </a:lnSpc>
              <a:spcBef>
                <a:spcPts val="0"/>
              </a:spcBef>
              <a:spcAft>
                <a:spcPts val="1600"/>
              </a:spcAft>
              <a:buNone/>
            </a:pPr>
            <a:r>
              <a:rPr lang="en" sz="1200">
                <a:solidFill>
                  <a:schemeClr val="dk2"/>
                </a:solidFill>
                <a:latin typeface="Source Code Pro"/>
                <a:ea typeface="Source Code Pro"/>
                <a:cs typeface="Source Code Pro"/>
                <a:sym typeface="Source Code Pro"/>
              </a:rPr>
              <a:t>No reflecting origin blindly. Small whitelist. Much easier to maintain</a:t>
            </a:r>
          </a:p>
          <a:p>
            <a:pPr lvl="0">
              <a:lnSpc>
                <a:spcPct val="150000"/>
              </a:lnSpc>
              <a:spcBef>
                <a:spcPts val="0"/>
              </a:spcBef>
              <a:spcAft>
                <a:spcPts val="1600"/>
              </a:spcAft>
              <a:buClr>
                <a:schemeClr val="dk1"/>
              </a:buClr>
              <a:buSzPct val="91666"/>
              <a:buFont typeface="Arial"/>
              <a:buNone/>
            </a:pPr>
            <a:r>
              <a:rPr lang="en" sz="1200">
                <a:solidFill>
                  <a:schemeClr val="dk2"/>
                </a:solidFill>
                <a:latin typeface="Source Code Pro"/>
                <a:ea typeface="Source Code Pro"/>
                <a:cs typeface="Source Code Pro"/>
                <a:sym typeface="Source Code Pro"/>
              </a:rPr>
              <a:t>The sentence on the page CORS Issue shows perfectly why a secure interface is needed.</a:t>
            </a:r>
          </a:p>
          <a:p>
            <a:pPr lvl="0">
              <a:spcBef>
                <a:spcPts val="0"/>
              </a:spcBef>
              <a:buNone/>
            </a:pPr>
            <a:r>
              <a:rPr lang="en"/>
              <a:t>This got me thinking though. I think the engineer who built this vulnerable code is really good. If he made a mistake I’m sure a lot of other people made a similar mistake.</a:t>
            </a:r>
          </a:p>
          <a:p>
            <a:pPr lvl="0" rt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6" name="Shape 166"/>
        <p:cNvGrpSpPr/>
        <p:nvPr/>
      </p:nvGrpSpPr>
      <p:grpSpPr>
        <a:xfrm>
          <a:off x="0" y="0"/>
          <a:ext cx="0" cy="0"/>
          <a:chOff x="0" y="0"/>
          <a:chExt cx="0" cy="0"/>
        </a:xfrm>
      </p:grpSpPr>
      <p:sp>
        <p:nvSpPr>
          <p:cNvPr id="167" name="Shape 1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8" name="Shape 16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So...it had a massive impact and still has a massive impact.</a:t>
            </a:r>
          </a:p>
          <a:p>
            <a:pPr lvl="0">
              <a:spcBef>
                <a:spcPts val="0"/>
              </a:spcBef>
              <a:buNone/>
            </a:pPr>
            <a:r>
              <a:t/>
            </a:r>
            <a:endParaRPr/>
          </a:p>
          <a:p>
            <a:pPr lvl="0">
              <a:spcBef>
                <a:spcPts val="0"/>
              </a:spcBef>
              <a:buNone/>
            </a:pPr>
            <a:r>
              <a:rPr lang="en"/>
              <a:t>This bug basically completely disables a hugely important part of SAMEORIGIN policy.</a:t>
            </a:r>
          </a:p>
          <a:p>
            <a:pPr lvl="0">
              <a:spcBef>
                <a:spcPts val="0"/>
              </a:spcBef>
              <a:buNone/>
            </a:pPr>
            <a:r>
              <a:t/>
            </a:r>
            <a:endParaRPr/>
          </a:p>
          <a:p>
            <a:pPr lvl="0">
              <a:spcBef>
                <a:spcPts val="0"/>
              </a:spcBef>
              <a:buNone/>
            </a:pPr>
            <a:r>
              <a:rPr lang="en"/>
              <a:t>Wrote proof of concept code that stole bitcoin, credit card numbers, healthcare info etc.</a:t>
            </a:r>
          </a:p>
          <a:p>
            <a:pPr lvl="0">
              <a:spcBef>
                <a:spcPts val="0"/>
              </a:spcBef>
              <a:buNone/>
            </a:pPr>
            <a:r>
              <a:t/>
            </a:r>
            <a:endParaRPr/>
          </a:p>
          <a:p>
            <a:pPr lvl="0">
              <a:spcBef>
                <a:spcPts val="0"/>
              </a:spcBef>
              <a:buNone/>
            </a:pPr>
            <a:r>
              <a:rPr lang="en"/>
              <a:t>The worst part is this isn’t a bug in any one library or any one framework. It’s developers misunderstanding an RFC. This is really challenging to fix. You can’t get a CVE for it. You can add it to web vulnerability scanners but it won’t do much good.</a:t>
            </a:r>
          </a:p>
          <a:p>
            <a:pPr lvl="0">
              <a:spcBef>
                <a:spcPts val="0"/>
              </a:spcBef>
              <a:buNone/>
            </a:pPr>
            <a:r>
              <a:t/>
            </a:r>
            <a:endParaRPr/>
          </a:p>
          <a:p>
            <a:pPr lvl="0" rtl="0">
              <a:spcBef>
                <a:spcPts val="0"/>
              </a:spcBef>
              <a:buNone/>
            </a:pPr>
            <a:r>
              <a:rPr lang="en"/>
              <a:t>At CloudFlare, I can fix this. I can’t fix it for misconfigured customers. I can’t fix it for the whole internet by sending in a pull request in an open source project somewhere. It’s really difficult thing to fix.</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3" name="Shape 173"/>
        <p:cNvGrpSpPr/>
        <p:nvPr/>
      </p:nvGrpSpPr>
      <p:grpSpPr>
        <a:xfrm>
          <a:off x="0" y="0"/>
          <a:ext cx="0" cy="0"/>
          <a:chOff x="0" y="0"/>
          <a:chExt cx="0" cy="0"/>
        </a:xfrm>
      </p:grpSpPr>
      <p:sp>
        <p:nvSpPr>
          <p:cNvPr id="174" name="Shape 1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5" name="Shape 17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Clr>
                <a:schemeClr val="dk1"/>
              </a:buClr>
              <a:buSzPct val="45833"/>
              <a:buFont typeface="Arial"/>
              <a:buNone/>
            </a:pPr>
            <a:r>
              <a:rPr lang="en" sz="2400">
                <a:solidFill>
                  <a:schemeClr val="dk1"/>
                </a:solidFill>
                <a:latin typeface="Source Code Pro"/>
                <a:ea typeface="Source Code Pro"/>
                <a:cs typeface="Source Code Pro"/>
                <a:sym typeface="Source Code Pro"/>
              </a:rPr>
              <a:t>Solving the core problem</a:t>
            </a:r>
          </a:p>
          <a:p>
            <a:pPr lvl="0" rtl="0">
              <a:lnSpc>
                <a:spcPct val="150000"/>
              </a:lnSpc>
              <a:spcBef>
                <a:spcPts val="0"/>
              </a:spcBef>
              <a:spcAft>
                <a:spcPts val="1600"/>
              </a:spcAft>
              <a:buClr>
                <a:schemeClr val="dk1"/>
              </a:buClr>
              <a:buSzPct val="61111"/>
              <a:buFont typeface="Arial"/>
              <a:buNone/>
            </a:pPr>
            <a:r>
              <a:rPr lang="en" sz="1800">
                <a:solidFill>
                  <a:schemeClr val="dk2"/>
                </a:solidFill>
                <a:latin typeface="Source Code Pro"/>
                <a:ea typeface="Source Code Pro"/>
                <a:cs typeface="Source Code Pro"/>
                <a:sym typeface="Source Code Pro"/>
              </a:rPr>
              <a:t>Security, even in the SaaS industry is still a people problem.</a:t>
            </a:r>
          </a:p>
          <a:p>
            <a:pPr lvl="0" rtl="0">
              <a:lnSpc>
                <a:spcPct val="150000"/>
              </a:lnSpc>
              <a:spcBef>
                <a:spcPts val="0"/>
              </a:spcBef>
              <a:spcAft>
                <a:spcPts val="1600"/>
              </a:spcAft>
              <a:buNone/>
            </a:pPr>
            <a:r>
              <a:rPr lang="en" sz="1800">
                <a:solidFill>
                  <a:schemeClr val="dk2"/>
                </a:solidFill>
                <a:latin typeface="Source Code Pro"/>
                <a:ea typeface="Source Code Pro"/>
                <a:cs typeface="Source Code Pro"/>
                <a:sym typeface="Source Code Pro"/>
              </a:rPr>
              <a:t>Coordination and communication and maturity are important.</a:t>
            </a:r>
          </a:p>
          <a:p>
            <a:pPr lvl="0" rtl="0">
              <a:lnSpc>
                <a:spcPct val="150000"/>
              </a:lnSpc>
              <a:spcBef>
                <a:spcPts val="0"/>
              </a:spcBef>
              <a:spcAft>
                <a:spcPts val="1600"/>
              </a:spcAft>
              <a:buClr>
                <a:schemeClr val="dk1"/>
              </a:buClr>
              <a:buSzPct val="61111"/>
              <a:buFont typeface="Arial"/>
              <a:buNone/>
            </a:pPr>
            <a:r>
              <a:rPr lang="en" sz="1800">
                <a:solidFill>
                  <a:schemeClr val="dk2"/>
                </a:solidFill>
                <a:latin typeface="Source Code Pro"/>
                <a:ea typeface="Source Code Pro"/>
                <a:cs typeface="Source Code Pro"/>
                <a:sym typeface="Source Code Pro"/>
              </a:rPr>
              <a:t>Lots of times, groups and teams end up having the same issues. Security bugs, road-blocks and don’t even realize it, and it may manifest itself as a security issue. If you’re on a gig and you notice one or two issues are rampant everywhere, there may be a bigger issue</a:t>
            </a:r>
          </a:p>
          <a:p>
            <a:pPr lvl="0" rtl="0">
              <a:lnSpc>
                <a:spcPct val="150000"/>
              </a:lnSpc>
              <a:spcBef>
                <a:spcPts val="0"/>
              </a:spcBef>
              <a:spcAft>
                <a:spcPts val="1600"/>
              </a:spcAft>
              <a:buClr>
                <a:schemeClr val="dk1"/>
              </a:buClr>
              <a:buSzPct val="61111"/>
              <a:buFont typeface="Arial"/>
              <a:buNone/>
            </a:pPr>
            <a:r>
              <a:rPr b="1" lang="en" sz="1800">
                <a:solidFill>
                  <a:schemeClr val="dk2"/>
                </a:solidFill>
                <a:latin typeface="Source Code Pro"/>
                <a:ea typeface="Source Code Pro"/>
                <a:cs typeface="Source Code Pro"/>
                <a:sym typeface="Source Code Pro"/>
              </a:rPr>
              <a:t>Recognize this!</a:t>
            </a:r>
          </a:p>
          <a:p>
            <a:pPr lvl="0" rtl="0">
              <a:lnSpc>
                <a:spcPct val="150000"/>
              </a:lnSpc>
              <a:spcBef>
                <a:spcPts val="0"/>
              </a:spcBef>
              <a:spcAft>
                <a:spcPts val="1600"/>
              </a:spcAft>
              <a:buNone/>
            </a:pPr>
            <a:r>
              <a:rPr lang="en" sz="1800">
                <a:solidFill>
                  <a:schemeClr val="dk2"/>
                </a:solidFill>
                <a:latin typeface="Source Code Pro"/>
                <a:ea typeface="Source Code Pro"/>
                <a:cs typeface="Source Code Pro"/>
                <a:sym typeface="Source Code Pro"/>
              </a:rPr>
              <a:t>Knock the road-blocks down together through software engineering and security</a:t>
            </a:r>
          </a:p>
          <a:p>
            <a:pPr lvl="0" rt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7" name="Shape 57"/>
        <p:cNvGrpSpPr/>
        <p:nvPr/>
      </p:nvGrpSpPr>
      <p:grpSpPr>
        <a:xfrm>
          <a:off x="0" y="0"/>
          <a:ext cx="0" cy="0"/>
          <a:chOff x="0" y="0"/>
          <a:chExt cx="0" cy="0"/>
        </a:xfrm>
      </p:grpSpPr>
      <p:sp>
        <p:nvSpPr>
          <p:cNvPr id="58" name="Shape 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9" name="Shape 5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lnSpc>
                <a:spcPct val="100000"/>
              </a:lnSpc>
              <a:spcBef>
                <a:spcPts val="0"/>
              </a:spcBef>
              <a:spcAft>
                <a:spcPts val="1600"/>
              </a:spcAft>
              <a:buClr>
                <a:schemeClr val="dk1"/>
              </a:buClr>
              <a:buSzPct val="91666"/>
              <a:buFont typeface="Arial"/>
              <a:buNone/>
            </a:pPr>
            <a:r>
              <a:rPr lang="en" sz="1200">
                <a:solidFill>
                  <a:schemeClr val="dk2"/>
                </a:solidFill>
                <a:latin typeface="Source Code Pro"/>
                <a:ea typeface="Source Code Pro"/>
                <a:cs typeface="Source Code Pro"/>
                <a:sym typeface="Source Code Pro"/>
              </a:rPr>
              <a:t>Evan Johnson.</a:t>
            </a:r>
          </a:p>
          <a:p>
            <a:pPr lvl="0">
              <a:lnSpc>
                <a:spcPct val="100000"/>
              </a:lnSpc>
              <a:spcBef>
                <a:spcPts val="0"/>
              </a:spcBef>
              <a:spcAft>
                <a:spcPts val="1600"/>
              </a:spcAft>
              <a:buClr>
                <a:schemeClr val="dk1"/>
              </a:buClr>
              <a:buSzPct val="91666"/>
              <a:buFont typeface="Arial"/>
              <a:buNone/>
            </a:pPr>
            <a:r>
              <a:rPr lang="en" sz="1200">
                <a:solidFill>
                  <a:schemeClr val="dk2"/>
                </a:solidFill>
                <a:latin typeface="Source Code Pro"/>
                <a:ea typeface="Source Code Pro"/>
                <a:cs typeface="Source Code Pro"/>
                <a:sym typeface="Source Code Pro"/>
              </a:rPr>
              <a:t>I work at cloudflare out in san francisco and in the past I’ve worked doing some independent work and I worked at lastpass the password manager in fairfax.</a:t>
            </a:r>
          </a:p>
          <a:p>
            <a:pPr lvl="0">
              <a:lnSpc>
                <a:spcPct val="100000"/>
              </a:lnSpc>
              <a:spcBef>
                <a:spcPts val="0"/>
              </a:spcBef>
              <a:spcAft>
                <a:spcPts val="1600"/>
              </a:spcAft>
              <a:buClr>
                <a:schemeClr val="dk1"/>
              </a:buClr>
              <a:buSzPct val="91666"/>
              <a:buFont typeface="Arial"/>
              <a:buNone/>
            </a:pPr>
            <a:r>
              <a:rPr lang="en" sz="1200">
                <a:solidFill>
                  <a:schemeClr val="dk2"/>
                </a:solidFill>
                <a:latin typeface="Source Code Pro"/>
                <a:ea typeface="Source Code Pro"/>
                <a:cs typeface="Source Code Pro"/>
                <a:sym typeface="Source Code Pro"/>
              </a:rPr>
              <a:t>4th time attending RVASec. 1st Time speaking</a:t>
            </a:r>
          </a:p>
          <a:p>
            <a:pPr lvl="0" rtl="0">
              <a:lnSpc>
                <a:spcPct val="100000"/>
              </a:lnSpc>
              <a:spcBef>
                <a:spcPts val="0"/>
              </a:spcBef>
              <a:spcAft>
                <a:spcPts val="1600"/>
              </a:spcAft>
              <a:buClr>
                <a:schemeClr val="dk1"/>
              </a:buClr>
              <a:buSzPct val="91666"/>
              <a:buFont typeface="Arial"/>
              <a:buNone/>
            </a:pPr>
            <a:r>
              <a:rPr lang="en" sz="1200">
                <a:solidFill>
                  <a:schemeClr val="dk2"/>
                </a:solidFill>
                <a:latin typeface="Source Code Pro"/>
                <a:ea typeface="Source Code Pro"/>
                <a:cs typeface="Source Code Pro"/>
                <a:sym typeface="Source Code Pro"/>
              </a:rPr>
              <a:t>JMU Double Duke. Graduated in 2014.</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4" name="Shape 64"/>
        <p:cNvGrpSpPr/>
        <p:nvPr/>
      </p:nvGrpSpPr>
      <p:grpSpPr>
        <a:xfrm>
          <a:off x="0" y="0"/>
          <a:ext cx="0" cy="0"/>
          <a:chOff x="0" y="0"/>
          <a:chExt cx="0" cy="0"/>
        </a:xfrm>
      </p:grpSpPr>
      <p:sp>
        <p:nvSpPr>
          <p:cNvPr id="65" name="Shape 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6" name="Shape 6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CloudFlare runs one of the largest and most well connected networks in the world.</a:t>
            </a:r>
          </a:p>
          <a:p>
            <a:pPr lvl="0">
              <a:spcBef>
                <a:spcPts val="0"/>
              </a:spcBef>
              <a:buNone/>
            </a:pPr>
            <a:r>
              <a:t/>
            </a:r>
            <a:endParaRPr/>
          </a:p>
          <a:p>
            <a:pPr lvl="0">
              <a:spcBef>
                <a:spcPts val="0"/>
              </a:spcBef>
              <a:buNone/>
            </a:pPr>
            <a:r>
              <a:rPr lang="en"/>
              <a:t>We are a giant HTTP reverse proxy and Content Delivery Network that proxies billions upon billions upon billions of requests. </a:t>
            </a:r>
          </a:p>
          <a:p>
            <a:pPr lvl="0">
              <a:spcBef>
                <a:spcPts val="0"/>
              </a:spcBef>
              <a:buNone/>
            </a:pPr>
            <a:r>
              <a:t/>
            </a:r>
            <a:endParaRPr/>
          </a:p>
          <a:p>
            <a:pPr lvl="0">
              <a:spcBef>
                <a:spcPts val="0"/>
              </a:spcBef>
              <a:buNone/>
            </a:pPr>
            <a:r>
              <a:rPr lang="en"/>
              <a:t>What does this mean in english? Customers sign up for our web service and our service sits as a man in the middle to their </a:t>
            </a:r>
          </a:p>
          <a:p>
            <a:pPr lvl="0">
              <a:spcBef>
                <a:spcPts val="0"/>
              </a:spcBef>
              <a:buNone/>
            </a:pPr>
            <a:r>
              <a:t/>
            </a:r>
            <a:endParaRPr/>
          </a:p>
          <a:p>
            <a:pPr lvl="0">
              <a:spcBef>
                <a:spcPts val="0"/>
              </a:spcBef>
              <a:buNone/>
            </a:pPr>
            <a:r>
              <a:rPr lang="en"/>
              <a:t>We have a lot of really neat features like a caching layer, a WAF, IP Firewall, that makes customers attracted to us.</a:t>
            </a:r>
          </a:p>
          <a:p>
            <a:pPr lvl="0">
              <a:spcBef>
                <a:spcPts val="0"/>
              </a:spcBef>
              <a:buNone/>
            </a:pPr>
            <a:r>
              <a:t/>
            </a:r>
            <a:endParaRPr/>
          </a:p>
          <a:p>
            <a:pPr lvl="0">
              <a:spcBef>
                <a:spcPts val="0"/>
              </a:spcBef>
              <a:buNone/>
            </a:pPr>
            <a:r>
              <a:rPr lang="en"/>
              <a:t>Being a reverse proxy it means we handle all of our customers requests at our 80ish datacenters. We handle an astronomical number of HTTP requests.</a:t>
            </a:r>
          </a:p>
          <a:p>
            <a:pPr lvl="0">
              <a:spcBef>
                <a:spcPts val="0"/>
              </a:spcBef>
              <a:buNone/>
            </a:pPr>
            <a:r>
              <a:t/>
            </a:r>
            <a:endParaRPr/>
          </a:p>
          <a:p>
            <a:pPr lvl="0" rtl="0">
              <a:spcBef>
                <a:spcPts val="0"/>
              </a:spcBef>
              <a:buNone/>
            </a:pPr>
            <a:r>
              <a:rPr lang="en"/>
              <a:t>Our mission is to make the web faster and more secure for everybody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1" name="Shape 71"/>
        <p:cNvGrpSpPr/>
        <p:nvPr/>
      </p:nvGrpSpPr>
      <p:grpSpPr>
        <a:xfrm>
          <a:off x="0" y="0"/>
          <a:ext cx="0" cy="0"/>
          <a:chOff x="0" y="0"/>
          <a:chExt cx="0" cy="0"/>
        </a:xfrm>
      </p:grpSpPr>
      <p:sp>
        <p:nvSpPr>
          <p:cNvPr id="72" name="Shape 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3" name="Shape 7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To answer why security is important you have to know what you are protecting. Everyone has secrets or requirements. We have:</a:t>
            </a:r>
          </a:p>
          <a:p>
            <a:pPr indent="-228600" lvl="0" marL="457200" rtl="0">
              <a:spcBef>
                <a:spcPts val="0"/>
              </a:spcBef>
              <a:buChar char="-"/>
            </a:pPr>
            <a:r>
              <a:rPr lang="en"/>
              <a:t>We give away SSL for free. We call it universal SSL, but we do NOT want the keys leaking. This would obviously be awful. Losing trust</a:t>
            </a:r>
          </a:p>
          <a:p>
            <a:pPr indent="-228600" lvl="0" marL="457200" rtl="0">
              <a:spcBef>
                <a:spcPts val="0"/>
              </a:spcBef>
              <a:buChar char="-"/>
            </a:pPr>
            <a:r>
              <a:rPr lang="en"/>
              <a:t>We have agreements with our customers about our reliability. Since we are a giant HTTP proxy, If someone can disrupt our service that’s very bad for business</a:t>
            </a:r>
          </a:p>
          <a:p>
            <a:pPr indent="-228600" lvl="0" marL="457200" rtl="0">
              <a:spcBef>
                <a:spcPts val="0"/>
              </a:spcBef>
              <a:buChar char="-"/>
            </a:pPr>
            <a:r>
              <a:rPr lang="en"/>
              <a:t>Some people disagree with the ideology of our customers and want to silence them through DoS attacks. We hide their IP addresses. We consider these “secret”</a:t>
            </a:r>
          </a:p>
          <a:p>
            <a:pPr indent="-228600" lvl="0" marL="457200" rtl="0">
              <a:spcBef>
                <a:spcPts val="0"/>
              </a:spcBef>
              <a:buChar char="-"/>
            </a:pPr>
            <a:r>
              <a:rPr lang="en"/>
              <a:t>Customers might hide things they don’t want exposed to the public with settings</a:t>
            </a:r>
          </a:p>
          <a:p>
            <a:pPr indent="-228600" lvl="0" marL="457200" rtl="0">
              <a:spcBef>
                <a:spcPts val="0"/>
              </a:spcBef>
              <a:buChar char="-"/>
            </a:pPr>
            <a:r>
              <a:rPr lang="en"/>
              <a:t>Customers have API keys</a:t>
            </a:r>
          </a:p>
          <a:p>
            <a:pPr indent="-228600" lvl="0" marL="457200" rtl="0">
              <a:spcBef>
                <a:spcPts val="0"/>
              </a:spcBef>
              <a:buChar char="-"/>
            </a:pPr>
            <a:r>
              <a:rPr lang="en"/>
              <a:t>We have secrets in our business. Internal auth keys. Internal CA. We care about these</a:t>
            </a:r>
          </a:p>
          <a:p>
            <a:pPr lvl="0" rt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8" name="Shape 78"/>
        <p:cNvGrpSpPr/>
        <p:nvPr/>
      </p:nvGrpSpPr>
      <p:grpSpPr>
        <a:xfrm>
          <a:off x="0" y="0"/>
          <a:ext cx="0" cy="0"/>
          <a:chOff x="0" y="0"/>
          <a:chExt cx="0" cy="0"/>
        </a:xfrm>
      </p:grpSpPr>
      <p:sp>
        <p:nvSpPr>
          <p:cNvPr id="79" name="Shape 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0" name="Shape 8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What I look out for at my job</a:t>
            </a:r>
          </a:p>
          <a:p>
            <a:pPr lvl="0">
              <a:spcBef>
                <a:spcPts val="0"/>
              </a:spcBef>
              <a:buNone/>
            </a:pPr>
            <a:r>
              <a:t/>
            </a:r>
            <a:endParaRPr/>
          </a:p>
          <a:p>
            <a:pPr lvl="0">
              <a:spcBef>
                <a:spcPts val="0"/>
              </a:spcBef>
              <a:buNone/>
            </a:pPr>
            <a:r>
              <a:rPr lang="en"/>
              <a:t>My job is to make our software and user security at cloudflare better and more secure. When I first joined they wanted me to hunt and perform audits all the time to find security bugs, and I just didn’t do that. It wasn’t a very good use of anybody’s time having other people write the code and having me reading their code….I’m lucky enough to work with really really really talented engineers and other security experts whose job is not security our engineers are the biggest bug reporters.</a:t>
            </a:r>
          </a:p>
          <a:p>
            <a:pPr lvl="0">
              <a:spcBef>
                <a:spcPts val="0"/>
              </a:spcBef>
              <a:buNone/>
            </a:pPr>
            <a:r>
              <a:t/>
            </a:r>
            <a:endParaRPr/>
          </a:p>
          <a:p>
            <a:pPr lvl="0">
              <a:spcBef>
                <a:spcPts val="0"/>
              </a:spcBef>
              <a:buNone/>
            </a:pPr>
            <a:r>
              <a:rPr lang="en"/>
              <a:t>A lot of time triaging security bugs. I write code to fix the bug but then after I triage the bug if it’s something that could be widespread you need to squash the bug class.</a:t>
            </a:r>
          </a:p>
          <a:p>
            <a:pPr lvl="0">
              <a:spcBef>
                <a:spcPts val="0"/>
              </a:spcBef>
              <a:buNone/>
            </a:pPr>
            <a:r>
              <a:t/>
            </a:r>
            <a:endParaRPr/>
          </a:p>
          <a:p>
            <a:pPr lvl="0">
              <a:spcBef>
                <a:spcPts val="0"/>
              </a:spcBef>
              <a:buNone/>
            </a:pPr>
            <a:r>
              <a:rPr lang="en"/>
              <a:t>My goal is to make it so nobody ever has to think about these bugs that get found, they are just mitigated for everybody</a:t>
            </a:r>
          </a:p>
          <a:p>
            <a:pPr lvl="0">
              <a:spcBef>
                <a:spcPts val="0"/>
              </a:spcBef>
              <a:buNone/>
            </a:pPr>
            <a:r>
              <a:t/>
            </a:r>
            <a:endParaRPr/>
          </a:p>
          <a:p>
            <a:pPr lvl="0">
              <a:spcBef>
                <a:spcPts val="0"/>
              </a:spcBef>
              <a:buNone/>
            </a:pPr>
            <a:r>
              <a:rPr lang="en"/>
              <a:t>One of the main themes of this talk is that the security is directly related to your software quality principles. The same things that make software good are what makes software secure</a:t>
            </a:r>
          </a:p>
          <a:p>
            <a:pPr lvl="0">
              <a:spcBef>
                <a:spcPts val="0"/>
              </a:spcBef>
              <a:buNone/>
            </a:pPr>
            <a:r>
              <a:t/>
            </a:r>
            <a:endParaRPr/>
          </a:p>
          <a:p>
            <a:pPr lvl="0">
              <a:spcBef>
                <a:spcPts val="0"/>
              </a:spcBef>
              <a:buNone/>
            </a:pPr>
            <a:r>
              <a:rPr lang="en"/>
              <a:t>And to start making software more secure we have to talk about what software even looks like this day and age. What are people doing?</a:t>
            </a:r>
          </a:p>
          <a:p>
            <a:pPr lvl="0" rtl="0">
              <a:spcBef>
                <a:spcPts val="0"/>
              </a:spcBef>
              <a:buNone/>
            </a:pPr>
            <a:r>
              <a:rPr lang="en"/>
              <a:t>The answer is a lot of new tools and new stuff is hitting production, and everyone even really really big companies and banks are adopting agility and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5" name="Shape 85"/>
        <p:cNvGrpSpPr/>
        <p:nvPr/>
      </p:nvGrpSpPr>
      <p:grpSpPr>
        <a:xfrm>
          <a:off x="0" y="0"/>
          <a:ext cx="0" cy="0"/>
          <a:chOff x="0" y="0"/>
          <a:chExt cx="0" cy="0"/>
        </a:xfrm>
      </p:grpSpPr>
      <p:sp>
        <p:nvSpPr>
          <p:cNvPr id="86" name="Shape 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7" name="Shape 8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We do a “microservice” thing for all of our internal services and pretty much everything is the same stack.</a:t>
            </a:r>
          </a:p>
          <a:p>
            <a:pPr lvl="0">
              <a:spcBef>
                <a:spcPts val="0"/>
              </a:spcBef>
              <a:buNone/>
            </a:pPr>
            <a:r>
              <a:t/>
            </a:r>
            <a:endParaRPr/>
          </a:p>
          <a:p>
            <a:pPr lvl="0" rtl="0">
              <a:spcBef>
                <a:spcPts val="0"/>
              </a:spcBef>
              <a:buNone/>
            </a:pPr>
            <a:r>
              <a:rPr lang="en"/>
              <a:t>A Microservice architecture is when you split up your service in to a lot of smaller, simpler services. It’s very popular to do right now because technologies like docker has made it much more popular and easy to do. It’s also made it much easier to deploy these services in to production things like kubernetes</a:t>
            </a:r>
          </a:p>
          <a:p>
            <a:pPr lvl="0">
              <a:spcBef>
                <a:spcPts val="0"/>
              </a:spcBef>
              <a:buNone/>
            </a:pPr>
            <a:r>
              <a:t/>
            </a:r>
            <a:endParaRPr/>
          </a:p>
          <a:p>
            <a:pPr lvl="0">
              <a:spcBef>
                <a:spcPts val="0"/>
              </a:spcBef>
              <a:buNone/>
            </a:pPr>
            <a:r>
              <a:rPr lang="en"/>
              <a:t>Going to talk about “docker” and “containers” as well. If you’re not familiar with these terms, docker is just a tool </a:t>
            </a:r>
          </a:p>
          <a:p>
            <a:pPr lvl="0">
              <a:spcBef>
                <a:spcPts val="0"/>
              </a:spcBef>
              <a:buNone/>
            </a:pPr>
            <a:r>
              <a:t/>
            </a:r>
            <a:endParaRPr/>
          </a:p>
          <a:p>
            <a:pPr lvl="0">
              <a:spcBef>
                <a:spcPts val="0"/>
              </a:spcBef>
              <a:buNone/>
            </a:pPr>
            <a:r>
              <a:rPr lang="en"/>
              <a:t>Microservices done wrong are a big pain operationally</a:t>
            </a:r>
          </a:p>
          <a:p>
            <a:pPr lvl="0">
              <a:spcBef>
                <a:spcPts val="0"/>
              </a:spcBef>
              <a:buNone/>
            </a:pPr>
            <a:r>
              <a:t/>
            </a:r>
            <a:endParaRPr/>
          </a:p>
          <a:p>
            <a:pPr lvl="0" rtl="0">
              <a:spcBef>
                <a:spcPts val="0"/>
              </a:spcBef>
              <a:buNone/>
            </a:pPr>
            <a:r>
              <a:rPr lang="en"/>
              <a:t>From a security perspective this is a new challenge.</a:t>
            </a:r>
          </a:p>
          <a:p>
            <a:pPr indent="-228600" lvl="0" marL="457200" rtl="0">
              <a:spcBef>
                <a:spcPts val="0"/>
              </a:spcBef>
              <a:buChar char="-"/>
            </a:pPr>
            <a:r>
              <a:rPr lang="en"/>
              <a:t>Do you perform application security reviews of each small service?</a:t>
            </a:r>
          </a:p>
          <a:p>
            <a:pPr indent="-228600" lvl="0" marL="457200" rtl="0">
              <a:spcBef>
                <a:spcPts val="0"/>
              </a:spcBef>
              <a:buChar char="-"/>
            </a:pPr>
            <a:r>
              <a:rPr lang="en"/>
              <a:t>How do you approach this?</a:t>
            </a:r>
          </a:p>
          <a:p>
            <a:pPr indent="-228600" lvl="0" marL="457200" rtl="0">
              <a:spcBef>
                <a:spcPts val="0"/>
              </a:spcBef>
              <a:buChar char="-"/>
            </a:pPr>
            <a:r>
              <a:rPr lang="en"/>
              <a:t>How do you fix a bug or know where other bugs live?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3" name="Shape 93"/>
        <p:cNvGrpSpPr/>
        <p:nvPr/>
      </p:nvGrpSpPr>
      <p:grpSpPr>
        <a:xfrm>
          <a:off x="0" y="0"/>
          <a:ext cx="0" cy="0"/>
          <a:chOff x="0" y="0"/>
          <a:chExt cx="0" cy="0"/>
        </a:xfrm>
      </p:grpSpPr>
      <p:sp>
        <p:nvSpPr>
          <p:cNvPr id="94" name="Shape 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5" name="Shape 9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Slide has general problems that need to be solved for microservices.</a:t>
            </a:r>
          </a:p>
          <a:p>
            <a:pPr lvl="0">
              <a:spcBef>
                <a:spcPts val="0"/>
              </a:spcBef>
              <a:buNone/>
            </a:pPr>
            <a:r>
              <a:t/>
            </a:r>
            <a:endParaRPr/>
          </a:p>
          <a:p>
            <a:pPr lvl="0">
              <a:spcBef>
                <a:spcPts val="0"/>
              </a:spcBef>
              <a:buNone/>
            </a:pPr>
            <a:r>
              <a:rPr lang="en"/>
              <a:t>If you choose to go microservices and you aren’t ready then you’re going to have a bad time.</a:t>
            </a:r>
          </a:p>
          <a:p>
            <a:pPr lvl="0">
              <a:spcBef>
                <a:spcPts val="0"/>
              </a:spcBef>
              <a:buNone/>
            </a:pPr>
            <a:r>
              <a:t/>
            </a:r>
            <a:endParaRPr/>
          </a:p>
          <a:p>
            <a:pPr lvl="0">
              <a:spcBef>
                <a:spcPts val="0"/>
              </a:spcBef>
              <a:buNone/>
            </a:pPr>
            <a:r>
              <a:rPr lang="en"/>
              <a:t>There are so many new failure cases and operational issues to conquer.</a:t>
            </a:r>
          </a:p>
          <a:p>
            <a:pPr lvl="0">
              <a:spcBef>
                <a:spcPts val="0"/>
              </a:spcBef>
              <a:buNone/>
            </a:pPr>
            <a:r>
              <a:t/>
            </a:r>
            <a:endParaRPr/>
          </a:p>
          <a:p>
            <a:pPr lvl="0">
              <a:spcBef>
                <a:spcPts val="0"/>
              </a:spcBef>
              <a:buNone/>
            </a:pPr>
            <a:r>
              <a:rPr lang="en"/>
              <a:t>Helping to solve these issues happens BEFORE the service is alive</a:t>
            </a:r>
          </a:p>
          <a:p>
            <a:pPr lvl="0">
              <a:spcBef>
                <a:spcPts val="0"/>
              </a:spcBef>
              <a:buNone/>
            </a:pPr>
            <a:r>
              <a:t/>
            </a:r>
            <a:endParaRPr/>
          </a:p>
          <a:p>
            <a:pPr lvl="0">
              <a:spcBef>
                <a:spcPts val="0"/>
              </a:spcBef>
              <a:buNone/>
            </a:pPr>
            <a:r>
              <a:rPr lang="en"/>
              <a:t>Microservices are a trade off. Much higher operational complexity in exchange for lower code complexity</a:t>
            </a:r>
          </a:p>
          <a:p>
            <a:pPr lvl="0">
              <a:spcBef>
                <a:spcPts val="0"/>
              </a:spcBef>
              <a:buNone/>
            </a:pPr>
            <a:r>
              <a:t/>
            </a:r>
            <a:endParaRPr/>
          </a:p>
          <a:p>
            <a:pPr lvl="0" rtl="0">
              <a:spcBef>
                <a:spcPts val="0"/>
              </a:spcBef>
              <a:buNone/>
            </a:pPr>
            <a:r>
              <a:rPr lang="en"/>
              <a:t>If you aren’t ready for this, it means that your core services, for example a “string concatenation” can take down your whole system! Be careful.</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2" name="Shape 10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We do a “microservice” thing for all of our internal services.</a:t>
            </a:r>
          </a:p>
          <a:p>
            <a:pPr lvl="0">
              <a:spcBef>
                <a:spcPts val="0"/>
              </a:spcBef>
              <a:buNone/>
            </a:pPr>
            <a:r>
              <a:t/>
            </a:r>
            <a:endParaRPr/>
          </a:p>
          <a:p>
            <a:pPr lvl="0">
              <a:spcBef>
                <a:spcPts val="0"/>
              </a:spcBef>
              <a:buNone/>
            </a:pPr>
            <a:r>
              <a:rPr lang="en"/>
              <a:t>Having this makes security people happy! Having this makes software and operations people happy!</a:t>
            </a:r>
          </a:p>
          <a:p>
            <a:pPr lvl="0">
              <a:spcBef>
                <a:spcPts val="0"/>
              </a:spcBef>
              <a:buNone/>
            </a:pPr>
            <a:r>
              <a:t/>
            </a:r>
            <a:endParaRPr/>
          </a:p>
          <a:p>
            <a:pPr lvl="0">
              <a:spcBef>
                <a:spcPts val="0"/>
              </a:spcBef>
              <a:buNone/>
            </a:pPr>
            <a:r>
              <a:rPr lang="en"/>
              <a:t>Having a “standardized structure” for what projects and services look like is a must have.</a:t>
            </a:r>
          </a:p>
          <a:p>
            <a:pPr indent="-228600" lvl="0" marL="457200" rtl="0">
              <a:spcBef>
                <a:spcPts val="0"/>
              </a:spcBef>
              <a:buChar char="-"/>
            </a:pPr>
            <a:r>
              <a:rPr lang="en"/>
              <a:t>If you’re not in a microservice architecture, having strong style guidelines, having strong module guidelines is very important.</a:t>
            </a:r>
          </a:p>
          <a:p>
            <a:pPr indent="-228600" lvl="0" marL="457200" rtl="0">
              <a:spcBef>
                <a:spcPts val="0"/>
              </a:spcBef>
              <a:buChar char="-"/>
            </a:pPr>
            <a:r>
              <a:rPr lang="en"/>
              <a:t>Allows anyone writing code at the company to spin projects up and give them a try.</a:t>
            </a:r>
          </a:p>
          <a:p>
            <a:pPr indent="-228600" lvl="0" marL="457200" rtl="0">
              <a:spcBef>
                <a:spcPts val="0"/>
              </a:spcBef>
              <a:buChar char="-"/>
            </a:pPr>
            <a:r>
              <a:rPr lang="en"/>
              <a:t>Great software engineering principle. Most dev shops have a “programming style guide” so there should naturally be a “microservice style guide”</a:t>
            </a:r>
          </a:p>
          <a:p>
            <a:pPr lvl="0" rtl="0">
              <a:spcBef>
                <a:spcPts val="0"/>
              </a:spcBef>
              <a:buNone/>
            </a:pPr>
            <a:r>
              <a:t/>
            </a:r>
            <a:endParaRPr/>
          </a:p>
          <a:p>
            <a:pPr lvl="0" rtl="0">
              <a:spcBef>
                <a:spcPts val="0"/>
              </a:spcBef>
              <a:buNone/>
            </a:pPr>
            <a:r>
              <a:rPr lang="en"/>
              <a:t>What does this mean for infosec?</a:t>
            </a:r>
          </a:p>
          <a:p>
            <a:pPr indent="-228600" lvl="0" marL="457200" rtl="0">
              <a:spcBef>
                <a:spcPts val="0"/>
              </a:spcBef>
              <a:buChar char="-"/>
            </a:pPr>
            <a:r>
              <a:rPr lang="en"/>
              <a:t>Without a standard way to approach an audit, you have to learn the environment of every single project that ends up in front of me</a:t>
            </a:r>
          </a:p>
          <a:p>
            <a:pPr indent="-228600" lvl="0" marL="457200" rtl="0">
              <a:spcBef>
                <a:spcPts val="0"/>
              </a:spcBef>
              <a:buChar char="-"/>
            </a:pPr>
            <a:r>
              <a:rPr lang="en"/>
              <a:t>End up not needing to ask a ton of questions. Needing to figure out all the crazy ways people set their projects up. Lots of things become “self documenting”</a:t>
            </a:r>
          </a:p>
          <a:p>
            <a:pPr indent="-228600" lvl="0" marL="457200" rtl="0">
              <a:spcBef>
                <a:spcPts val="0"/>
              </a:spcBef>
              <a:buClr>
                <a:schemeClr val="dk1"/>
              </a:buClr>
              <a:buChar char="-"/>
            </a:pPr>
            <a:r>
              <a:rPr lang="en">
                <a:solidFill>
                  <a:schemeClr val="dk1"/>
                </a:solidFill>
              </a:rPr>
              <a:t>This is a huge huge huge relief of friction to me. “Hey Evan I have X Project”, “hey I’ll spin it up and poke it!”</a:t>
            </a:r>
          </a:p>
          <a:p>
            <a:pPr indent="-228600" lvl="0" marL="457200" rtl="0">
              <a:spcBef>
                <a:spcPts val="0"/>
              </a:spcBef>
              <a:buChar char="-"/>
            </a:pPr>
            <a:r>
              <a:rPr lang="en"/>
              <a:t>This is absolutely a must have</a:t>
            </a:r>
          </a:p>
          <a:p>
            <a:pPr indent="-228600" lvl="0" marL="457200" rtl="0">
              <a:spcBef>
                <a:spcPts val="0"/>
              </a:spcBef>
              <a:buChar char="-"/>
            </a:pPr>
            <a:r>
              <a:rPr lang="en"/>
              <a:t>Tons and tons of code re-use. We have a small set of libraries that are reused everywhere. This cuts down on audit time when infosec is familiar with the libraries already.</a:t>
            </a:r>
          </a:p>
          <a:p>
            <a:pPr indent="-228600" lvl="0" marL="457200" rtl="0">
              <a:spcBef>
                <a:spcPts val="0"/>
              </a:spcBef>
              <a:buChar char="-"/>
            </a:pPr>
            <a:r>
              <a:rPr lang="en"/>
              <a:t>Infosec can then focus on new functionality. Architectural issues that we forsee.</a:t>
            </a:r>
          </a:p>
          <a:p>
            <a:pPr lvl="0" rtl="0">
              <a:spcBef>
                <a:spcPts val="0"/>
              </a:spcBef>
              <a:buNone/>
            </a:pPr>
            <a:r>
              <a:t/>
            </a:r>
            <a:endParaRPr/>
          </a:p>
          <a:p>
            <a:pPr lvl="0" rtl="0">
              <a:spcBef>
                <a:spcPts val="0"/>
              </a:spcBef>
              <a:buNone/>
            </a:pPr>
            <a:r>
              <a:rPr lang="en"/>
              <a:t>If you don’t do this, you are putting hurdles in front of your security team. Their job is not to rebuild your dev environment to test your service. It’s to provide security expertise. Having required standards enables the security team to get to a point where they can provide security expertise. It’s that simple.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7" name="Shape 107"/>
        <p:cNvGrpSpPr/>
        <p:nvPr/>
      </p:nvGrpSpPr>
      <p:grpSpPr>
        <a:xfrm>
          <a:off x="0" y="0"/>
          <a:ext cx="0" cy="0"/>
          <a:chOff x="0" y="0"/>
          <a:chExt cx="0" cy="0"/>
        </a:xfrm>
      </p:grpSpPr>
      <p:sp>
        <p:nvSpPr>
          <p:cNvPr id="108" name="Shape 1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9" name="Shape 10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Secure interfaces are another huge thing that helps keep our organization ticking</a:t>
            </a:r>
          </a:p>
          <a:p>
            <a:pPr lvl="0">
              <a:spcBef>
                <a:spcPts val="0"/>
              </a:spcBef>
              <a:buNone/>
            </a:pPr>
            <a:r>
              <a:rPr lang="en"/>
              <a:t>I like using them to hide complicated things from users.</a:t>
            </a:r>
          </a:p>
          <a:p>
            <a:pPr lvl="0">
              <a:spcBef>
                <a:spcPts val="0"/>
              </a:spcBef>
              <a:buNone/>
            </a:pPr>
            <a:r>
              <a:t/>
            </a:r>
            <a:endParaRPr/>
          </a:p>
          <a:p>
            <a:pPr lvl="0">
              <a:spcBef>
                <a:spcPts val="0"/>
              </a:spcBef>
              <a:buNone/>
            </a:pPr>
            <a:r>
              <a:rPr lang="en"/>
              <a:t>The reason all of these application security companies exist is because some software developers have specialized knowledge that others do not.</a:t>
            </a:r>
          </a:p>
          <a:p>
            <a:pPr lvl="0">
              <a:spcBef>
                <a:spcPts val="0"/>
              </a:spcBef>
              <a:buNone/>
            </a:pPr>
            <a:r>
              <a:t/>
            </a:r>
            <a:endParaRPr/>
          </a:p>
          <a:p>
            <a:pPr lvl="0">
              <a:spcBef>
                <a:spcPts val="0"/>
              </a:spcBef>
              <a:buNone/>
            </a:pPr>
            <a:r>
              <a:rPr lang="en"/>
              <a:t>Used to:</a:t>
            </a:r>
          </a:p>
          <a:p>
            <a:pPr indent="-228600" lvl="0" marL="457200" rtl="0">
              <a:spcBef>
                <a:spcPts val="0"/>
              </a:spcBef>
              <a:buChar char="-"/>
            </a:pPr>
            <a:r>
              <a:rPr lang="en"/>
              <a:t>Provide secure by default APIs to users. </a:t>
            </a:r>
          </a:p>
          <a:p>
            <a:pPr indent="-228600" lvl="0" marL="457200" rtl="0">
              <a:spcBef>
                <a:spcPts val="0"/>
              </a:spcBef>
              <a:buChar char="-"/>
            </a:pPr>
            <a:r>
              <a:rPr lang="en"/>
              <a:t>Abstract away hard things that people are likely to mess up</a:t>
            </a:r>
          </a:p>
          <a:p>
            <a:pPr lvl="0" rtl="0">
              <a:spcBef>
                <a:spcPts val="0"/>
              </a:spcBef>
              <a:buNone/>
            </a:pPr>
            <a:r>
              <a:t/>
            </a:r>
            <a:endParaRPr/>
          </a:p>
          <a:p>
            <a:pPr lvl="0">
              <a:spcBef>
                <a:spcPts val="0"/>
              </a:spcBef>
              <a:buNone/>
            </a:pPr>
            <a:r>
              <a:rPr lang="en"/>
              <a:t>It’s hard to define the properties of a “secure interface”. You really have to sit there and think about how each parameter to a system could be misunderstood, and help users by making opinionated and safe-by-default choices.</a:t>
            </a: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t/>
            </a:r>
            <a:endParaRPr/>
          </a:p>
          <a:p>
            <a:pPr lvl="0" rt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rIns="91425"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0.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0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0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02.png"/><Relationship Id="rId4" Type="http://schemas.openxmlformats.org/officeDocument/2006/relationships/image" Target="../media/image0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02.png"/><Relationship Id="rId4" Type="http://schemas.openxmlformats.org/officeDocument/2006/relationships/image" Target="../media/image0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0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02.png"/><Relationship Id="rId4" Type="http://schemas.openxmlformats.org/officeDocument/2006/relationships/image" Target="../media/image0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0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0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02.png"/><Relationship Id="rId4" Type="http://schemas.openxmlformats.org/officeDocument/2006/relationships/hyperlink" Target="mailto:evan@cloudflare.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0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02.png"/><Relationship Id="rId4" Type="http://schemas.openxmlformats.org/officeDocument/2006/relationships/image" Target="../media/image0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0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02.png"/><Relationship Id="rId4" Type="http://schemas.openxmlformats.org/officeDocument/2006/relationships/image" Target="../media/image0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02.png"/><Relationship Id="rId4" Type="http://schemas.openxmlformats.org/officeDocument/2006/relationships/image" Target="../media/image0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0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0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0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 name="Shape 53"/>
        <p:cNvGrpSpPr/>
        <p:nvPr/>
      </p:nvGrpSpPr>
      <p:grpSpPr>
        <a:xfrm>
          <a:off x="0" y="0"/>
          <a:ext cx="0" cy="0"/>
          <a:chOff x="0" y="0"/>
          <a:chExt cx="0" cy="0"/>
        </a:xfrm>
      </p:grpSpPr>
      <p:sp>
        <p:nvSpPr>
          <p:cNvPr id="54" name="Shape 54"/>
          <p:cNvSpPr txBox="1"/>
          <p:nvPr>
            <p:ph type="ctrTitle"/>
          </p:nvPr>
        </p:nvSpPr>
        <p:spPr>
          <a:xfrm>
            <a:off x="0" y="1864025"/>
            <a:ext cx="9144000" cy="977400"/>
          </a:xfrm>
          <a:prstGeom prst="rect">
            <a:avLst/>
          </a:prstGeom>
        </p:spPr>
        <p:txBody>
          <a:bodyPr anchorCtr="0" anchor="b" bIns="91425" lIns="91425" rIns="91425" tIns="91425">
            <a:noAutofit/>
          </a:bodyPr>
          <a:lstStyle/>
          <a:p>
            <a:pPr lvl="0">
              <a:spcBef>
                <a:spcPts val="0"/>
              </a:spcBef>
              <a:buNone/>
            </a:pPr>
            <a:r>
              <a:rPr lang="en">
                <a:latin typeface="Source Code Pro"/>
                <a:ea typeface="Source Code Pro"/>
                <a:cs typeface="Source Code Pro"/>
                <a:sym typeface="Source Code Pro"/>
              </a:rPr>
              <a:t>Staying Above A Rising</a:t>
            </a:r>
          </a:p>
          <a:p>
            <a:pPr lvl="0">
              <a:spcBef>
                <a:spcPts val="0"/>
              </a:spcBef>
              <a:buNone/>
            </a:pPr>
            <a:r>
              <a:rPr lang="en" sz="2400">
                <a:latin typeface="Source Code Pro"/>
                <a:ea typeface="Source Code Pro"/>
                <a:cs typeface="Source Code Pro"/>
                <a:sym typeface="Source Code Pro"/>
              </a:rPr>
              <a:t>Security waterline.</a:t>
            </a:r>
          </a:p>
          <a:p>
            <a:pPr lvl="0" rtl="0">
              <a:spcBef>
                <a:spcPts val="0"/>
              </a:spcBef>
              <a:buNone/>
            </a:pPr>
            <a:r>
              <a:rPr lang="en" sz="2400">
                <a:latin typeface="Source Code Pro"/>
                <a:ea typeface="Source Code Pro"/>
                <a:cs typeface="Source Code Pro"/>
                <a:sym typeface="Source Code Pro"/>
              </a:rPr>
              <a:t>(through software engineering)</a:t>
            </a:r>
          </a:p>
        </p:txBody>
      </p:sp>
      <p:pic>
        <p:nvPicPr>
          <p:cNvPr descr="cff.png" id="55" name="Shape 55"/>
          <p:cNvPicPr preferRelativeResize="0"/>
          <p:nvPr/>
        </p:nvPicPr>
        <p:blipFill>
          <a:blip r:embed="rId3">
            <a:alphaModFix/>
          </a:blip>
          <a:stretch>
            <a:fillRect/>
          </a:stretch>
        </p:blipFill>
        <p:spPr>
          <a:xfrm>
            <a:off x="102575" y="4558900"/>
            <a:ext cx="1990725" cy="504825"/>
          </a:xfrm>
          <a:prstGeom prst="rect">
            <a:avLst/>
          </a:prstGeom>
          <a:noFill/>
          <a:ln>
            <a:noFill/>
          </a:ln>
        </p:spPr>
      </p:pic>
      <p:sp>
        <p:nvSpPr>
          <p:cNvPr id="56" name="Shape 56"/>
          <p:cNvSpPr txBox="1"/>
          <p:nvPr>
            <p:ph idx="1" type="subTitle"/>
          </p:nvPr>
        </p:nvSpPr>
        <p:spPr>
          <a:xfrm>
            <a:off x="3789325" y="4558887"/>
            <a:ext cx="8520600" cy="792600"/>
          </a:xfrm>
          <a:prstGeom prst="rect">
            <a:avLst/>
          </a:prstGeom>
        </p:spPr>
        <p:txBody>
          <a:bodyPr anchorCtr="0" anchor="t" bIns="91425" lIns="91425" rIns="91425" tIns="91425">
            <a:noAutofit/>
          </a:bodyPr>
          <a:lstStyle/>
          <a:p>
            <a:pPr lvl="0" rtl="0">
              <a:spcBef>
                <a:spcPts val="0"/>
              </a:spcBef>
              <a:buNone/>
            </a:pPr>
            <a:r>
              <a:rPr lang="en" sz="1200">
                <a:solidFill>
                  <a:srgbClr val="000000"/>
                </a:solidFill>
                <a:latin typeface="Source Code Pro"/>
                <a:ea typeface="Source Code Pro"/>
                <a:cs typeface="Source Code Pro"/>
                <a:sym typeface="Source Code Pro"/>
              </a:rPr>
              <a:t>Evan Johnson</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7" name="Shape 117"/>
        <p:cNvGrpSpPr/>
        <p:nvPr/>
      </p:nvGrpSpPr>
      <p:grpSpPr>
        <a:xfrm>
          <a:off x="0" y="0"/>
          <a:ext cx="0" cy="0"/>
          <a:chOff x="0" y="0"/>
          <a:chExt cx="0" cy="0"/>
        </a:xfrm>
      </p:grpSpPr>
      <p:sp>
        <p:nvSpPr>
          <p:cNvPr id="118" name="Shape 118"/>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en" sz="2400">
                <a:latin typeface="Source Code Pro"/>
                <a:ea typeface="Source Code Pro"/>
                <a:cs typeface="Source Code Pro"/>
                <a:sym typeface="Source Code Pro"/>
              </a:rPr>
              <a:t>Secure Interfaces</a:t>
            </a:r>
          </a:p>
        </p:txBody>
      </p:sp>
      <p:pic>
        <p:nvPicPr>
          <p:cNvPr descr="cloudflare.png" id="119" name="Shape 119"/>
          <p:cNvPicPr preferRelativeResize="0"/>
          <p:nvPr/>
        </p:nvPicPr>
        <p:blipFill>
          <a:blip r:embed="rId3">
            <a:alphaModFix/>
          </a:blip>
          <a:stretch>
            <a:fillRect/>
          </a:stretch>
        </p:blipFill>
        <p:spPr>
          <a:xfrm>
            <a:off x="226975" y="4568862"/>
            <a:ext cx="1676400" cy="295275"/>
          </a:xfrm>
          <a:prstGeom prst="rect">
            <a:avLst/>
          </a:prstGeom>
          <a:noFill/>
          <a:ln>
            <a:noFill/>
          </a:ln>
        </p:spPr>
      </p:pic>
      <p:sp>
        <p:nvSpPr>
          <p:cNvPr id="120" name="Shape 120"/>
          <p:cNvSpPr txBox="1"/>
          <p:nvPr>
            <p:ph idx="1" type="body"/>
          </p:nvPr>
        </p:nvSpPr>
        <p:spPr>
          <a:xfrm>
            <a:off x="311700" y="1152475"/>
            <a:ext cx="8520600" cy="3416400"/>
          </a:xfrm>
          <a:prstGeom prst="rect">
            <a:avLst/>
          </a:prstGeom>
        </p:spPr>
        <p:txBody>
          <a:bodyPr anchorCtr="0" anchor="t" bIns="91425" lIns="91425" rIns="91425" tIns="91425">
            <a:noAutofit/>
          </a:bodyPr>
          <a:lstStyle/>
          <a:p>
            <a:pPr lvl="0" rtl="0">
              <a:lnSpc>
                <a:spcPct val="150000"/>
              </a:lnSpc>
              <a:spcBef>
                <a:spcPts val="0"/>
              </a:spcBef>
              <a:buNone/>
            </a:pPr>
            <a:r>
              <a:t/>
            </a:r>
            <a:endParaRPr>
              <a:latin typeface="Source Code Pro"/>
              <a:ea typeface="Source Code Pro"/>
              <a:cs typeface="Source Code Pro"/>
              <a:sym typeface="Source Code Pro"/>
            </a:endParaRPr>
          </a:p>
          <a:p>
            <a:pPr lvl="0" rtl="0">
              <a:lnSpc>
                <a:spcPct val="150000"/>
              </a:lnSpc>
              <a:spcBef>
                <a:spcPts val="0"/>
              </a:spcBef>
              <a:buNone/>
            </a:pPr>
            <a:r>
              <a:rPr lang="en">
                <a:latin typeface="Source Code Pro"/>
                <a:ea typeface="Source Code Pro"/>
                <a:cs typeface="Source Code Pro"/>
                <a:sym typeface="Source Code Pro"/>
              </a:rPr>
              <a:t>char *strcpy(char * dst, const char * src);</a:t>
            </a:r>
          </a:p>
          <a:p>
            <a:pPr lvl="0" rtl="0">
              <a:lnSpc>
                <a:spcPct val="150000"/>
              </a:lnSpc>
              <a:spcBef>
                <a:spcPts val="0"/>
              </a:spcBef>
              <a:buNone/>
            </a:pPr>
            <a:r>
              <a:rPr lang="en">
                <a:latin typeface="Source Code Pro"/>
                <a:ea typeface="Source Code Pro"/>
                <a:cs typeface="Source Code Pro"/>
                <a:sym typeface="Source Code Pro"/>
              </a:rPr>
              <a:t>char *strncpy(char * dst, const char * src,  size_t len);</a:t>
            </a:r>
          </a:p>
          <a:p>
            <a:pPr lvl="0" rtl="0" algn="l">
              <a:lnSpc>
                <a:spcPct val="150000"/>
              </a:lnSpc>
              <a:spcBef>
                <a:spcPts val="0"/>
              </a:spcBef>
              <a:buNone/>
            </a:pPr>
            <a:r>
              <a:t/>
            </a:r>
            <a:endParaRPr>
              <a:latin typeface="Source Code Pro"/>
              <a:ea typeface="Source Code Pro"/>
              <a:cs typeface="Source Code Pro"/>
              <a:sym typeface="Source Code Pro"/>
            </a:endParaRPr>
          </a:p>
          <a:p>
            <a:pPr lvl="0" rtl="0" algn="l">
              <a:lnSpc>
                <a:spcPct val="150000"/>
              </a:lnSpc>
              <a:spcBef>
                <a:spcPts val="0"/>
              </a:spcBef>
              <a:buNone/>
            </a:pPr>
            <a:r>
              <a:rPr lang="en">
                <a:latin typeface="Source Code Pro"/>
                <a:ea typeface="Source Code Pro"/>
                <a:cs typeface="Source Code Pro"/>
                <a:sym typeface="Source Code Pro"/>
              </a:rPr>
              <a:t>strlcpy is good but can we do better?</a:t>
            </a:r>
          </a:p>
          <a:p>
            <a:pPr lvl="0" rtl="0" algn="ctr">
              <a:lnSpc>
                <a:spcPct val="150000"/>
              </a:lnSpc>
              <a:spcBef>
                <a:spcPts val="0"/>
              </a:spcBef>
              <a:buClr>
                <a:schemeClr val="dk1"/>
              </a:buClr>
              <a:buSzPct val="61111"/>
              <a:buFont typeface="Arial"/>
              <a:buNone/>
            </a:pPr>
            <a:r>
              <a:t/>
            </a:r>
            <a:endParaRPr>
              <a:latin typeface="Source Code Pro"/>
              <a:ea typeface="Source Code Pro"/>
              <a:cs typeface="Source Code Pro"/>
              <a:sym typeface="Source Code Pro"/>
            </a:endParaRPr>
          </a:p>
          <a:p>
            <a:pPr lvl="0" rtl="0">
              <a:lnSpc>
                <a:spcPct val="150000"/>
              </a:lnSpc>
              <a:spcBef>
                <a:spcPts val="0"/>
              </a:spcBef>
              <a:buNone/>
            </a:pPr>
            <a:r>
              <a:t/>
            </a:r>
            <a:endParaRPr>
              <a:latin typeface="Source Code Pro"/>
              <a:ea typeface="Source Code Pro"/>
              <a:cs typeface="Source Code Pro"/>
              <a:sym typeface="Source Code Pr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4" name="Shape 124"/>
        <p:cNvGrpSpPr/>
        <p:nvPr/>
      </p:nvGrpSpPr>
      <p:grpSpPr>
        <a:xfrm>
          <a:off x="0" y="0"/>
          <a:ext cx="0" cy="0"/>
          <a:chOff x="0" y="0"/>
          <a:chExt cx="0" cy="0"/>
        </a:xfrm>
      </p:grpSpPr>
      <p:sp>
        <p:nvSpPr>
          <p:cNvPr id="125" name="Shape 125"/>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en" sz="2400">
                <a:latin typeface="Source Code Pro"/>
                <a:ea typeface="Source Code Pro"/>
                <a:cs typeface="Source Code Pro"/>
                <a:sym typeface="Source Code Pro"/>
              </a:rPr>
              <a:t>Secure Interfaces, Improving strcpy</a:t>
            </a:r>
          </a:p>
        </p:txBody>
      </p:sp>
      <p:pic>
        <p:nvPicPr>
          <p:cNvPr descr="cloudflare.png" id="126" name="Shape 126"/>
          <p:cNvPicPr preferRelativeResize="0"/>
          <p:nvPr/>
        </p:nvPicPr>
        <p:blipFill>
          <a:blip r:embed="rId3">
            <a:alphaModFix/>
          </a:blip>
          <a:stretch>
            <a:fillRect/>
          </a:stretch>
        </p:blipFill>
        <p:spPr>
          <a:xfrm>
            <a:off x="226975" y="4568862"/>
            <a:ext cx="1676400" cy="295275"/>
          </a:xfrm>
          <a:prstGeom prst="rect">
            <a:avLst/>
          </a:prstGeom>
          <a:noFill/>
          <a:ln>
            <a:noFill/>
          </a:ln>
        </p:spPr>
      </p:pic>
      <p:sp>
        <p:nvSpPr>
          <p:cNvPr id="127" name="Shape 127"/>
          <p:cNvSpPr txBox="1"/>
          <p:nvPr>
            <p:ph idx="1" type="body"/>
          </p:nvPr>
        </p:nvSpPr>
        <p:spPr>
          <a:xfrm>
            <a:off x="311700" y="1152475"/>
            <a:ext cx="8520600" cy="3416400"/>
          </a:xfrm>
          <a:prstGeom prst="rect">
            <a:avLst/>
          </a:prstGeom>
        </p:spPr>
        <p:txBody>
          <a:bodyPr anchorCtr="0" anchor="t" bIns="91425" lIns="91425" rIns="91425" tIns="91425">
            <a:noAutofit/>
          </a:bodyPr>
          <a:lstStyle/>
          <a:p>
            <a:pPr lvl="0" rtl="0">
              <a:lnSpc>
                <a:spcPct val="150000"/>
              </a:lnSpc>
              <a:spcBef>
                <a:spcPts val="0"/>
              </a:spcBef>
              <a:buNone/>
            </a:pPr>
            <a:r>
              <a:t/>
            </a:r>
            <a:endParaRPr>
              <a:latin typeface="Source Code Pro"/>
              <a:ea typeface="Source Code Pro"/>
              <a:cs typeface="Source Code Pro"/>
              <a:sym typeface="Source Code Pro"/>
            </a:endParaRPr>
          </a:p>
          <a:p>
            <a:pPr lvl="0" rtl="0">
              <a:lnSpc>
                <a:spcPct val="150000"/>
              </a:lnSpc>
              <a:spcBef>
                <a:spcPts val="0"/>
              </a:spcBef>
              <a:buNone/>
            </a:pPr>
            <a:r>
              <a:rPr lang="en">
                <a:latin typeface="Source Code Pro"/>
                <a:ea typeface="Source Code Pro"/>
                <a:cs typeface="Source Code Pro"/>
                <a:sym typeface="Source Code Pro"/>
              </a:rPr>
              <a:t>char *strcpy(const char * src);</a:t>
            </a:r>
          </a:p>
          <a:p>
            <a:pPr lvl="0" rtl="0" algn="ctr">
              <a:lnSpc>
                <a:spcPct val="150000"/>
              </a:lnSpc>
              <a:spcBef>
                <a:spcPts val="0"/>
              </a:spcBef>
              <a:buNone/>
            </a:pPr>
            <a:r>
              <a:t/>
            </a:r>
            <a:endParaRPr>
              <a:latin typeface="Source Code Pro"/>
              <a:ea typeface="Source Code Pro"/>
              <a:cs typeface="Source Code Pro"/>
              <a:sym typeface="Source Code Pro"/>
            </a:endParaRPr>
          </a:p>
          <a:p>
            <a:pPr lvl="0" rtl="0">
              <a:lnSpc>
                <a:spcPct val="150000"/>
              </a:lnSpc>
              <a:spcBef>
                <a:spcPts val="0"/>
              </a:spcBef>
              <a:buNone/>
            </a:pPr>
            <a:r>
              <a:t/>
            </a:r>
            <a:endParaRPr>
              <a:latin typeface="Source Code Pro"/>
              <a:ea typeface="Source Code Pro"/>
              <a:cs typeface="Source Code Pro"/>
              <a:sym typeface="Source Code Pro"/>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1" name="Shape 131"/>
        <p:cNvGrpSpPr/>
        <p:nvPr/>
      </p:nvGrpSpPr>
      <p:grpSpPr>
        <a:xfrm>
          <a:off x="0" y="0"/>
          <a:ext cx="0" cy="0"/>
          <a:chOff x="0" y="0"/>
          <a:chExt cx="0" cy="0"/>
        </a:xfrm>
      </p:grpSpPr>
      <p:sp>
        <p:nvSpPr>
          <p:cNvPr id="132" name="Shape 132"/>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en" sz="2400">
                <a:latin typeface="Source Code Pro"/>
                <a:ea typeface="Source Code Pro"/>
                <a:cs typeface="Source Code Pro"/>
                <a:sym typeface="Source Code Pro"/>
              </a:rPr>
              <a:t>A Good Secure Interface</a:t>
            </a:r>
          </a:p>
        </p:txBody>
      </p:sp>
      <p:pic>
        <p:nvPicPr>
          <p:cNvPr descr="cloudflare.png" id="133" name="Shape 133"/>
          <p:cNvPicPr preferRelativeResize="0"/>
          <p:nvPr/>
        </p:nvPicPr>
        <p:blipFill>
          <a:blip r:embed="rId3">
            <a:alphaModFix/>
          </a:blip>
          <a:stretch>
            <a:fillRect/>
          </a:stretch>
        </p:blipFill>
        <p:spPr>
          <a:xfrm>
            <a:off x="226975" y="4568862"/>
            <a:ext cx="1676400" cy="295275"/>
          </a:xfrm>
          <a:prstGeom prst="rect">
            <a:avLst/>
          </a:prstGeom>
          <a:noFill/>
          <a:ln>
            <a:noFill/>
          </a:ln>
        </p:spPr>
      </p:pic>
      <p:sp>
        <p:nvSpPr>
          <p:cNvPr id="134" name="Shape 134"/>
          <p:cNvSpPr txBox="1"/>
          <p:nvPr>
            <p:ph idx="1" type="body"/>
          </p:nvPr>
        </p:nvSpPr>
        <p:spPr>
          <a:xfrm>
            <a:off x="311700" y="1152475"/>
            <a:ext cx="8520600" cy="3416400"/>
          </a:xfrm>
          <a:prstGeom prst="rect">
            <a:avLst/>
          </a:prstGeom>
        </p:spPr>
        <p:txBody>
          <a:bodyPr anchorCtr="0" anchor="t" bIns="91425" lIns="91425" rIns="91425" tIns="91425">
            <a:noAutofit/>
          </a:bodyPr>
          <a:lstStyle/>
          <a:p>
            <a:pPr lvl="0" rtl="0">
              <a:lnSpc>
                <a:spcPct val="150000"/>
              </a:lnSpc>
              <a:spcBef>
                <a:spcPts val="0"/>
              </a:spcBef>
              <a:buNone/>
            </a:pPr>
            <a:r>
              <a:t/>
            </a:r>
            <a:endParaRPr>
              <a:latin typeface="Source Code Pro"/>
              <a:ea typeface="Source Code Pro"/>
              <a:cs typeface="Source Code Pro"/>
              <a:sym typeface="Source Code Pro"/>
            </a:endParaRPr>
          </a:p>
        </p:txBody>
      </p:sp>
      <p:pic>
        <p:nvPicPr>
          <p:cNvPr descr="Screen Shot 2016-06-01 at 11.52.38 AM.png" id="135" name="Shape 135"/>
          <p:cNvPicPr preferRelativeResize="0"/>
          <p:nvPr/>
        </p:nvPicPr>
        <p:blipFill>
          <a:blip r:embed="rId4">
            <a:alphaModFix/>
          </a:blip>
          <a:stretch>
            <a:fillRect/>
          </a:stretch>
        </p:blipFill>
        <p:spPr>
          <a:xfrm>
            <a:off x="311700" y="1257675"/>
            <a:ext cx="7240623" cy="3205999"/>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9" name="Shape 139"/>
        <p:cNvGrpSpPr/>
        <p:nvPr/>
      </p:nvGrpSpPr>
      <p:grpSpPr>
        <a:xfrm>
          <a:off x="0" y="0"/>
          <a:ext cx="0" cy="0"/>
          <a:chOff x="0" y="0"/>
          <a:chExt cx="0" cy="0"/>
        </a:xfrm>
      </p:grpSpPr>
      <p:sp>
        <p:nvSpPr>
          <p:cNvPr id="140" name="Shape 140"/>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en" sz="2400">
                <a:latin typeface="Source Code Pro"/>
                <a:ea typeface="Source Code Pro"/>
                <a:cs typeface="Source Code Pro"/>
                <a:sym typeface="Source Code Pro"/>
              </a:rPr>
              <a:t>CORS Success Story of many secure interfaces</a:t>
            </a:r>
          </a:p>
        </p:txBody>
      </p:sp>
      <p:pic>
        <p:nvPicPr>
          <p:cNvPr descr="cloudflare.png" id="141" name="Shape 141"/>
          <p:cNvPicPr preferRelativeResize="0"/>
          <p:nvPr/>
        </p:nvPicPr>
        <p:blipFill>
          <a:blip r:embed="rId3">
            <a:alphaModFix/>
          </a:blip>
          <a:stretch>
            <a:fillRect/>
          </a:stretch>
        </p:blipFill>
        <p:spPr>
          <a:xfrm>
            <a:off x="226975" y="4568862"/>
            <a:ext cx="1676400" cy="295275"/>
          </a:xfrm>
          <a:prstGeom prst="rect">
            <a:avLst/>
          </a:prstGeom>
          <a:noFill/>
          <a:ln>
            <a:noFill/>
          </a:ln>
        </p:spPr>
      </p:pic>
      <p:sp>
        <p:nvSpPr>
          <p:cNvPr id="142" name="Shape 142"/>
          <p:cNvSpPr txBox="1"/>
          <p:nvPr>
            <p:ph idx="1" type="body"/>
          </p:nvPr>
        </p:nvSpPr>
        <p:spPr>
          <a:xfrm>
            <a:off x="311700" y="1152475"/>
            <a:ext cx="8520600" cy="3416400"/>
          </a:xfrm>
          <a:prstGeom prst="rect">
            <a:avLst/>
          </a:prstGeom>
        </p:spPr>
        <p:txBody>
          <a:bodyPr anchorCtr="0" anchor="t" bIns="91425" lIns="91425" rIns="91425" tIns="91425">
            <a:noAutofit/>
          </a:bodyPr>
          <a:lstStyle/>
          <a:p>
            <a:pPr lvl="0" rtl="0">
              <a:lnSpc>
                <a:spcPct val="150000"/>
              </a:lnSpc>
              <a:spcBef>
                <a:spcPts val="0"/>
              </a:spcBef>
              <a:buNone/>
            </a:pPr>
            <a:r>
              <a:rPr lang="en">
                <a:latin typeface="Source Code Pro"/>
                <a:ea typeface="Source Code Pro"/>
                <a:cs typeface="Source Code Pro"/>
                <a:sym typeface="Source Code Pro"/>
              </a:rPr>
              <a:t>CORS is a policy for whitelisting and scoping cross origin requests.</a:t>
            </a:r>
          </a:p>
          <a:p>
            <a:pPr lvl="0" rtl="0">
              <a:lnSpc>
                <a:spcPct val="150000"/>
              </a:lnSpc>
              <a:spcBef>
                <a:spcPts val="0"/>
              </a:spcBef>
              <a:buNone/>
            </a:pPr>
            <a:r>
              <a:t/>
            </a:r>
            <a:endParaRPr>
              <a:latin typeface="Source Code Pro"/>
              <a:ea typeface="Source Code Pro"/>
              <a:cs typeface="Source Code Pro"/>
              <a:sym typeface="Source Code Pro"/>
            </a:endParaRPr>
          </a:p>
        </p:txBody>
      </p:sp>
      <p:pic>
        <p:nvPicPr>
          <p:cNvPr descr="403mDOX.png" id="143" name="Shape 143"/>
          <p:cNvPicPr preferRelativeResize="0"/>
          <p:nvPr/>
        </p:nvPicPr>
        <p:blipFill>
          <a:blip r:embed="rId4">
            <a:alphaModFix/>
          </a:blip>
          <a:stretch>
            <a:fillRect/>
          </a:stretch>
        </p:blipFill>
        <p:spPr>
          <a:xfrm>
            <a:off x="2948299" y="1732450"/>
            <a:ext cx="3247399" cy="27654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7" name="Shape 147"/>
        <p:cNvGrpSpPr/>
        <p:nvPr/>
      </p:nvGrpSpPr>
      <p:grpSpPr>
        <a:xfrm>
          <a:off x="0" y="0"/>
          <a:ext cx="0" cy="0"/>
          <a:chOff x="0" y="0"/>
          <a:chExt cx="0" cy="0"/>
        </a:xfrm>
      </p:grpSpPr>
      <p:sp>
        <p:nvSpPr>
          <p:cNvPr id="148" name="Shape 148"/>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en" sz="2400">
                <a:latin typeface="Source Code Pro"/>
                <a:ea typeface="Source Code Pro"/>
                <a:cs typeface="Source Code Pro"/>
                <a:sym typeface="Source Code Pro"/>
              </a:rPr>
              <a:t>CORS Issue</a:t>
            </a:r>
          </a:p>
        </p:txBody>
      </p:sp>
      <p:pic>
        <p:nvPicPr>
          <p:cNvPr descr="cloudflare.png" id="149" name="Shape 149"/>
          <p:cNvPicPr preferRelativeResize="0"/>
          <p:nvPr/>
        </p:nvPicPr>
        <p:blipFill>
          <a:blip r:embed="rId3">
            <a:alphaModFix/>
          </a:blip>
          <a:stretch>
            <a:fillRect/>
          </a:stretch>
        </p:blipFill>
        <p:spPr>
          <a:xfrm>
            <a:off x="226975" y="4568862"/>
            <a:ext cx="1676400" cy="295275"/>
          </a:xfrm>
          <a:prstGeom prst="rect">
            <a:avLst/>
          </a:prstGeom>
          <a:noFill/>
          <a:ln>
            <a:noFill/>
          </a:ln>
        </p:spPr>
      </p:pic>
      <p:sp>
        <p:nvSpPr>
          <p:cNvPr id="150" name="Shape 150"/>
          <p:cNvSpPr txBox="1"/>
          <p:nvPr>
            <p:ph idx="1" type="body"/>
          </p:nvPr>
        </p:nvSpPr>
        <p:spPr>
          <a:xfrm>
            <a:off x="311700" y="1152475"/>
            <a:ext cx="8520600" cy="3416400"/>
          </a:xfrm>
          <a:prstGeom prst="rect">
            <a:avLst/>
          </a:prstGeom>
        </p:spPr>
        <p:txBody>
          <a:bodyPr anchorCtr="0" anchor="t" bIns="91425" lIns="91425" rIns="91425" tIns="91425">
            <a:noAutofit/>
          </a:bodyPr>
          <a:lstStyle/>
          <a:p>
            <a:pPr lvl="0" rtl="0">
              <a:lnSpc>
                <a:spcPct val="150000"/>
              </a:lnSpc>
              <a:spcBef>
                <a:spcPts val="0"/>
              </a:spcBef>
              <a:buNone/>
            </a:pPr>
            <a:r>
              <a:rPr lang="en">
                <a:latin typeface="Source Code Pro"/>
                <a:ea typeface="Source Code Pro"/>
                <a:cs typeface="Source Code Pro"/>
                <a:sym typeface="Source Code Pro"/>
              </a:rPr>
              <a:t>One day I was examining some code and noticed there was a problem with an internal application.</a:t>
            </a:r>
          </a:p>
          <a:p>
            <a:pPr lvl="0" rtl="0">
              <a:lnSpc>
                <a:spcPct val="150000"/>
              </a:lnSpc>
              <a:spcBef>
                <a:spcPts val="0"/>
              </a:spcBef>
              <a:buNone/>
            </a:pPr>
            <a:r>
              <a:t/>
            </a:r>
            <a:endParaRPr>
              <a:latin typeface="Source Code Pro"/>
              <a:ea typeface="Source Code Pro"/>
              <a:cs typeface="Source Code Pro"/>
              <a:sym typeface="Source Code Pro"/>
            </a:endParaRPr>
          </a:p>
          <a:p>
            <a:pPr lvl="0" rtl="0">
              <a:lnSpc>
                <a:spcPct val="150000"/>
              </a:lnSpc>
              <a:spcBef>
                <a:spcPts val="0"/>
              </a:spcBef>
              <a:buNone/>
            </a:pPr>
            <a:r>
              <a:rPr lang="en">
                <a:latin typeface="Source Code Pro"/>
                <a:ea typeface="Source Code Pro"/>
                <a:cs typeface="Source Code Pro"/>
                <a:sym typeface="Source Code Pro"/>
              </a:rPr>
              <a:t>Not just slightly misconfigured. It was REALLY misconfigured, but the difference was very small.</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4" name="Shape 154"/>
        <p:cNvGrpSpPr/>
        <p:nvPr/>
      </p:nvGrpSpPr>
      <p:grpSpPr>
        <a:xfrm>
          <a:off x="0" y="0"/>
          <a:ext cx="0" cy="0"/>
          <a:chOff x="0" y="0"/>
          <a:chExt cx="0" cy="0"/>
        </a:xfrm>
      </p:grpSpPr>
      <p:sp>
        <p:nvSpPr>
          <p:cNvPr id="155" name="Shape 155"/>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en" sz="2400">
                <a:latin typeface="Source Code Pro"/>
                <a:ea typeface="Source Code Pro"/>
                <a:cs typeface="Source Code Pro"/>
                <a:sym typeface="Source Code Pro"/>
              </a:rPr>
              <a:t>CORS Attack</a:t>
            </a:r>
          </a:p>
        </p:txBody>
      </p:sp>
      <p:pic>
        <p:nvPicPr>
          <p:cNvPr descr="cloudflare.png" id="156" name="Shape 156"/>
          <p:cNvPicPr preferRelativeResize="0"/>
          <p:nvPr/>
        </p:nvPicPr>
        <p:blipFill>
          <a:blip r:embed="rId3">
            <a:alphaModFix/>
          </a:blip>
          <a:stretch>
            <a:fillRect/>
          </a:stretch>
        </p:blipFill>
        <p:spPr>
          <a:xfrm>
            <a:off x="226975" y="4568862"/>
            <a:ext cx="1676400" cy="295275"/>
          </a:xfrm>
          <a:prstGeom prst="rect">
            <a:avLst/>
          </a:prstGeom>
          <a:noFill/>
          <a:ln>
            <a:noFill/>
          </a:ln>
        </p:spPr>
      </p:pic>
      <p:sp>
        <p:nvSpPr>
          <p:cNvPr id="157" name="Shape 157"/>
          <p:cNvSpPr txBox="1"/>
          <p:nvPr>
            <p:ph idx="1" type="body"/>
          </p:nvPr>
        </p:nvSpPr>
        <p:spPr>
          <a:xfrm>
            <a:off x="311700" y="1152475"/>
            <a:ext cx="8520600" cy="3416400"/>
          </a:xfrm>
          <a:prstGeom prst="rect">
            <a:avLst/>
          </a:prstGeom>
        </p:spPr>
        <p:txBody>
          <a:bodyPr anchorCtr="0" anchor="t" bIns="91425" lIns="91425" rIns="91425" tIns="91425">
            <a:noAutofit/>
          </a:bodyPr>
          <a:lstStyle/>
          <a:p>
            <a:pPr lvl="0" rtl="0">
              <a:lnSpc>
                <a:spcPct val="150000"/>
              </a:lnSpc>
              <a:spcBef>
                <a:spcPts val="0"/>
              </a:spcBef>
              <a:buNone/>
            </a:pPr>
            <a:r>
              <a:t/>
            </a:r>
            <a:endParaRPr>
              <a:latin typeface="Source Code Pro"/>
              <a:ea typeface="Source Code Pro"/>
              <a:cs typeface="Source Code Pro"/>
              <a:sym typeface="Source Code Pro"/>
            </a:endParaRPr>
          </a:p>
        </p:txBody>
      </p:sp>
      <p:pic>
        <p:nvPicPr>
          <p:cNvPr descr="dNGv95I.png" id="158" name="Shape 158"/>
          <p:cNvPicPr preferRelativeResize="0"/>
          <p:nvPr/>
        </p:nvPicPr>
        <p:blipFill>
          <a:blip r:embed="rId4">
            <a:alphaModFix/>
          </a:blip>
          <a:stretch>
            <a:fillRect/>
          </a:stretch>
        </p:blipFill>
        <p:spPr>
          <a:xfrm>
            <a:off x="2520012" y="1085100"/>
            <a:ext cx="4103974" cy="355115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2" name="Shape 162"/>
        <p:cNvGrpSpPr/>
        <p:nvPr/>
      </p:nvGrpSpPr>
      <p:grpSpPr>
        <a:xfrm>
          <a:off x="0" y="0"/>
          <a:ext cx="0" cy="0"/>
          <a:chOff x="0" y="0"/>
          <a:chExt cx="0" cy="0"/>
        </a:xfrm>
      </p:grpSpPr>
      <p:sp>
        <p:nvSpPr>
          <p:cNvPr id="163" name="Shape 163"/>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en" sz="2400">
                <a:latin typeface="Source Code Pro"/>
                <a:ea typeface="Source Code Pro"/>
                <a:cs typeface="Source Code Pro"/>
                <a:sym typeface="Source Code Pro"/>
              </a:rPr>
              <a:t>CORS Remediation</a:t>
            </a:r>
          </a:p>
        </p:txBody>
      </p:sp>
      <p:pic>
        <p:nvPicPr>
          <p:cNvPr descr="cloudflare.png" id="164" name="Shape 164"/>
          <p:cNvPicPr preferRelativeResize="0"/>
          <p:nvPr/>
        </p:nvPicPr>
        <p:blipFill>
          <a:blip r:embed="rId3">
            <a:alphaModFix/>
          </a:blip>
          <a:stretch>
            <a:fillRect/>
          </a:stretch>
        </p:blipFill>
        <p:spPr>
          <a:xfrm>
            <a:off x="226975" y="4568862"/>
            <a:ext cx="1676400" cy="295275"/>
          </a:xfrm>
          <a:prstGeom prst="rect">
            <a:avLst/>
          </a:prstGeom>
          <a:noFill/>
          <a:ln>
            <a:noFill/>
          </a:ln>
        </p:spPr>
      </p:pic>
      <p:sp>
        <p:nvSpPr>
          <p:cNvPr id="165" name="Shape 165"/>
          <p:cNvSpPr txBox="1"/>
          <p:nvPr>
            <p:ph idx="1" type="body"/>
          </p:nvPr>
        </p:nvSpPr>
        <p:spPr>
          <a:xfrm>
            <a:off x="311700" y="1152475"/>
            <a:ext cx="8520600" cy="3416400"/>
          </a:xfrm>
          <a:prstGeom prst="rect">
            <a:avLst/>
          </a:prstGeom>
        </p:spPr>
        <p:txBody>
          <a:bodyPr anchorCtr="0" anchor="t" bIns="91425" lIns="91425" rIns="91425" tIns="91425">
            <a:noAutofit/>
          </a:bodyPr>
          <a:lstStyle/>
          <a:p>
            <a:pPr lvl="0" rtl="0">
              <a:lnSpc>
                <a:spcPct val="150000"/>
              </a:lnSpc>
              <a:spcBef>
                <a:spcPts val="0"/>
              </a:spcBef>
              <a:buNone/>
            </a:pPr>
            <a:r>
              <a:rPr lang="en">
                <a:latin typeface="Source Code Pro"/>
                <a:ea typeface="Source Code Pro"/>
                <a:cs typeface="Source Code Pro"/>
                <a:sym typeface="Source Code Pro"/>
              </a:rPr>
              <a:t>I wrote code to fix this internally for everyone</a:t>
            </a:r>
          </a:p>
          <a:p>
            <a:pPr lvl="0" rtl="0">
              <a:lnSpc>
                <a:spcPct val="150000"/>
              </a:lnSpc>
              <a:spcBef>
                <a:spcPts val="0"/>
              </a:spcBef>
              <a:buNone/>
            </a:pPr>
            <a:r>
              <a:rPr lang="en">
                <a:latin typeface="Source Code Pro"/>
                <a:ea typeface="Source Code Pro"/>
                <a:cs typeface="Source Code Pro"/>
                <a:sym typeface="Source Code Pro"/>
              </a:rPr>
              <a:t>The impact of this bug both shows the need for secure interfaces and the impact of making security critical things without a secure interface.</a:t>
            </a:r>
          </a:p>
          <a:p>
            <a:pPr lvl="0" rtl="0">
              <a:lnSpc>
                <a:spcPct val="150000"/>
              </a:lnSpc>
              <a:spcBef>
                <a:spcPts val="0"/>
              </a:spcBef>
              <a:buNone/>
            </a:pPr>
            <a:r>
              <a:t/>
            </a:r>
            <a:endParaRPr>
              <a:latin typeface="Source Code Pro"/>
              <a:ea typeface="Source Code Pro"/>
              <a:cs typeface="Source Code Pro"/>
              <a:sym typeface="Source Code Pro"/>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9" name="Shape 169"/>
        <p:cNvGrpSpPr/>
        <p:nvPr/>
      </p:nvGrpSpPr>
      <p:grpSpPr>
        <a:xfrm>
          <a:off x="0" y="0"/>
          <a:ext cx="0" cy="0"/>
          <a:chOff x="0" y="0"/>
          <a:chExt cx="0" cy="0"/>
        </a:xfrm>
      </p:grpSpPr>
      <p:sp>
        <p:nvSpPr>
          <p:cNvPr id="170" name="Shape 170"/>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en" sz="2400">
                <a:latin typeface="Source Code Pro"/>
                <a:ea typeface="Source Code Pro"/>
                <a:cs typeface="Source Code Pro"/>
                <a:sym typeface="Source Code Pro"/>
              </a:rPr>
              <a:t>CORS Bug Scope</a:t>
            </a:r>
          </a:p>
        </p:txBody>
      </p:sp>
      <p:pic>
        <p:nvPicPr>
          <p:cNvPr descr="cloudflare.png" id="171" name="Shape 171"/>
          <p:cNvPicPr preferRelativeResize="0"/>
          <p:nvPr/>
        </p:nvPicPr>
        <p:blipFill>
          <a:blip r:embed="rId3">
            <a:alphaModFix/>
          </a:blip>
          <a:stretch>
            <a:fillRect/>
          </a:stretch>
        </p:blipFill>
        <p:spPr>
          <a:xfrm>
            <a:off x="226975" y="4568862"/>
            <a:ext cx="1676400" cy="295275"/>
          </a:xfrm>
          <a:prstGeom prst="rect">
            <a:avLst/>
          </a:prstGeom>
          <a:noFill/>
          <a:ln>
            <a:noFill/>
          </a:ln>
        </p:spPr>
      </p:pic>
      <p:sp>
        <p:nvSpPr>
          <p:cNvPr id="172" name="Shape 172"/>
          <p:cNvSpPr txBox="1"/>
          <p:nvPr>
            <p:ph idx="1" type="body"/>
          </p:nvPr>
        </p:nvSpPr>
        <p:spPr>
          <a:xfrm>
            <a:off x="311700" y="1152475"/>
            <a:ext cx="8520600" cy="3416400"/>
          </a:xfrm>
          <a:prstGeom prst="rect">
            <a:avLst/>
          </a:prstGeom>
        </p:spPr>
        <p:txBody>
          <a:bodyPr anchorCtr="0" anchor="t" bIns="91425" lIns="91425" rIns="91425" tIns="91425">
            <a:noAutofit/>
          </a:bodyPr>
          <a:lstStyle/>
          <a:p>
            <a:pPr lvl="0" rtl="0">
              <a:lnSpc>
                <a:spcPct val="150000"/>
              </a:lnSpc>
              <a:spcBef>
                <a:spcPts val="0"/>
              </a:spcBef>
              <a:buNone/>
            </a:pPr>
            <a:r>
              <a:rPr lang="en">
                <a:latin typeface="Source Code Pro"/>
                <a:ea typeface="Source Code Pro"/>
                <a:cs typeface="Source Code Pro"/>
                <a:sym typeface="Source Code Pro"/>
              </a:rPr>
              <a:t>Massive impact on the open web. Sites vulnerable have basically disabled the glue that holds all web security together.</a:t>
            </a:r>
          </a:p>
          <a:p>
            <a:pPr lvl="0" rtl="0">
              <a:lnSpc>
                <a:spcPct val="150000"/>
              </a:lnSpc>
              <a:spcBef>
                <a:spcPts val="0"/>
              </a:spcBef>
              <a:buNone/>
            </a:pPr>
            <a:r>
              <a:t/>
            </a:r>
            <a:endParaRPr>
              <a:latin typeface="Source Code Pro"/>
              <a:ea typeface="Source Code Pro"/>
              <a:cs typeface="Source Code Pro"/>
              <a:sym typeface="Source Code Pro"/>
            </a:endParaRPr>
          </a:p>
          <a:p>
            <a:pPr lvl="0" rtl="0">
              <a:lnSpc>
                <a:spcPct val="150000"/>
              </a:lnSpc>
              <a:spcBef>
                <a:spcPts val="0"/>
              </a:spcBef>
              <a:buNone/>
            </a:pPr>
            <a:r>
              <a:rPr lang="en">
                <a:latin typeface="Source Code Pro"/>
                <a:ea typeface="Source Code Pro"/>
                <a:cs typeface="Source Code Pro"/>
                <a:sym typeface="Source Code Pro"/>
              </a:rPr>
              <a:t>I scanned the alexa top 1 million and about 1000 were vulnerable.</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6" name="Shape 176"/>
        <p:cNvGrpSpPr/>
        <p:nvPr/>
      </p:nvGrpSpPr>
      <p:grpSpPr>
        <a:xfrm>
          <a:off x="0" y="0"/>
          <a:ext cx="0" cy="0"/>
          <a:chOff x="0" y="0"/>
          <a:chExt cx="0" cy="0"/>
        </a:xfrm>
      </p:grpSpPr>
      <p:sp>
        <p:nvSpPr>
          <p:cNvPr id="177" name="Shape 177"/>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en" sz="2400">
                <a:latin typeface="Source Code Pro"/>
                <a:ea typeface="Source Code Pro"/>
                <a:cs typeface="Source Code Pro"/>
                <a:sym typeface="Source Code Pro"/>
              </a:rPr>
              <a:t>Conclusion</a:t>
            </a:r>
          </a:p>
        </p:txBody>
      </p:sp>
      <p:pic>
        <p:nvPicPr>
          <p:cNvPr descr="cloudflare.png" id="178" name="Shape 178"/>
          <p:cNvPicPr preferRelativeResize="0"/>
          <p:nvPr/>
        </p:nvPicPr>
        <p:blipFill>
          <a:blip r:embed="rId3">
            <a:alphaModFix/>
          </a:blip>
          <a:stretch>
            <a:fillRect/>
          </a:stretch>
        </p:blipFill>
        <p:spPr>
          <a:xfrm>
            <a:off x="226975" y="4568862"/>
            <a:ext cx="1676400" cy="295275"/>
          </a:xfrm>
          <a:prstGeom prst="rect">
            <a:avLst/>
          </a:prstGeom>
          <a:noFill/>
          <a:ln>
            <a:noFill/>
          </a:ln>
        </p:spPr>
      </p:pic>
      <p:sp>
        <p:nvSpPr>
          <p:cNvPr id="179" name="Shape 179"/>
          <p:cNvSpPr txBox="1"/>
          <p:nvPr>
            <p:ph idx="1" type="body"/>
          </p:nvPr>
        </p:nvSpPr>
        <p:spPr>
          <a:xfrm>
            <a:off x="311700" y="1152475"/>
            <a:ext cx="8520600" cy="3416400"/>
          </a:xfrm>
          <a:prstGeom prst="rect">
            <a:avLst/>
          </a:prstGeom>
        </p:spPr>
        <p:txBody>
          <a:bodyPr anchorCtr="0" anchor="t" bIns="91425" lIns="91425" rIns="91425" tIns="91425">
            <a:noAutofit/>
          </a:bodyPr>
          <a:lstStyle/>
          <a:p>
            <a:pPr lvl="0" rtl="0">
              <a:lnSpc>
                <a:spcPct val="150000"/>
              </a:lnSpc>
              <a:spcBef>
                <a:spcPts val="0"/>
              </a:spcBef>
              <a:buNone/>
            </a:pPr>
            <a:r>
              <a:rPr lang="en">
                <a:latin typeface="Source Code Pro"/>
                <a:ea typeface="Source Code Pro"/>
                <a:cs typeface="Source Code Pro"/>
                <a:sym typeface="Source Code Pro"/>
              </a:rPr>
              <a:t>Apply good software engineering practices to security sensitive projects. The outcome is a huge leap forward in security.</a:t>
            </a:r>
          </a:p>
          <a:p>
            <a:pPr lvl="0" rtl="0">
              <a:lnSpc>
                <a:spcPct val="150000"/>
              </a:lnSpc>
              <a:spcBef>
                <a:spcPts val="0"/>
              </a:spcBef>
              <a:buNone/>
            </a:pPr>
            <a:r>
              <a:rPr lang="en">
                <a:latin typeface="Source Code Pro"/>
                <a:ea typeface="Source Code Pro"/>
                <a:cs typeface="Source Code Pro"/>
                <a:sym typeface="Source Code Pro"/>
              </a:rPr>
              <a:t>Any questions?</a:t>
            </a:r>
          </a:p>
          <a:p>
            <a:pPr lvl="0" rtl="0">
              <a:lnSpc>
                <a:spcPct val="150000"/>
              </a:lnSpc>
              <a:spcBef>
                <a:spcPts val="0"/>
              </a:spcBef>
              <a:buNone/>
            </a:pPr>
            <a:r>
              <a:rPr lang="en">
                <a:latin typeface="Source Code Pro"/>
                <a:ea typeface="Source Code Pro"/>
                <a:cs typeface="Source Code Pro"/>
                <a:sym typeface="Source Code Pro"/>
              </a:rPr>
              <a:t>@ejcx_, https://ejj.io, </a:t>
            </a:r>
            <a:r>
              <a:rPr lang="en" u="sng">
                <a:solidFill>
                  <a:schemeClr val="hlink"/>
                </a:solidFill>
                <a:latin typeface="Source Code Pro"/>
                <a:ea typeface="Source Code Pro"/>
                <a:cs typeface="Source Code Pro"/>
                <a:sym typeface="Source Code Pro"/>
                <a:hlinkClick r:id="rId4"/>
              </a:rPr>
              <a:t>evan@cloudflare.com</a:t>
            </a:r>
            <a:r>
              <a:rPr lang="en">
                <a:latin typeface="Source Code Pro"/>
                <a:ea typeface="Source Code Pro"/>
                <a:cs typeface="Source Code Pro"/>
                <a:sym typeface="Source Code Pro"/>
              </a:rPr>
              <a:t> </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0" name="Shape 60"/>
        <p:cNvGrpSpPr/>
        <p:nvPr/>
      </p:nvGrpSpPr>
      <p:grpSpPr>
        <a:xfrm>
          <a:off x="0" y="0"/>
          <a:ext cx="0" cy="0"/>
          <a:chOff x="0" y="0"/>
          <a:chExt cx="0" cy="0"/>
        </a:xfrm>
      </p:grpSpPr>
      <p:sp>
        <p:nvSpPr>
          <p:cNvPr id="61" name="Shape 61"/>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en" sz="2400">
                <a:latin typeface="Source Code Pro"/>
                <a:ea typeface="Source Code Pro"/>
                <a:cs typeface="Source Code Pro"/>
                <a:sym typeface="Source Code Pro"/>
              </a:rPr>
              <a:t>whoami</a:t>
            </a:r>
          </a:p>
        </p:txBody>
      </p:sp>
      <p:sp>
        <p:nvSpPr>
          <p:cNvPr id="62" name="Shape 62"/>
          <p:cNvSpPr txBox="1"/>
          <p:nvPr>
            <p:ph idx="1" type="body"/>
          </p:nvPr>
        </p:nvSpPr>
        <p:spPr>
          <a:xfrm>
            <a:off x="311700" y="1152475"/>
            <a:ext cx="8520600" cy="3416400"/>
          </a:xfrm>
          <a:prstGeom prst="rect">
            <a:avLst/>
          </a:prstGeom>
        </p:spPr>
        <p:txBody>
          <a:bodyPr anchorCtr="0" anchor="t" bIns="91425" lIns="91425" rIns="91425" tIns="91425">
            <a:noAutofit/>
          </a:bodyPr>
          <a:lstStyle/>
          <a:p>
            <a:pPr lvl="0" rtl="0">
              <a:lnSpc>
                <a:spcPct val="150000"/>
              </a:lnSpc>
              <a:spcBef>
                <a:spcPts val="0"/>
              </a:spcBef>
              <a:buNone/>
            </a:pPr>
            <a:r>
              <a:rPr lang="en">
                <a:latin typeface="Source Code Pro"/>
                <a:ea typeface="Source Code Pro"/>
                <a:cs typeface="Source Code Pro"/>
                <a:sym typeface="Source Code Pro"/>
              </a:rPr>
              <a:t>Evan Johnson.</a:t>
            </a:r>
          </a:p>
          <a:p>
            <a:pPr lvl="0" rtl="0">
              <a:lnSpc>
                <a:spcPct val="150000"/>
              </a:lnSpc>
              <a:spcBef>
                <a:spcPts val="0"/>
              </a:spcBef>
              <a:buNone/>
            </a:pPr>
            <a:r>
              <a:rPr lang="en">
                <a:latin typeface="Source Code Pro"/>
                <a:ea typeface="Source Code Pro"/>
                <a:cs typeface="Source Code Pro"/>
                <a:sym typeface="Source Code Pro"/>
              </a:rPr>
              <a:t>Work at CloudFlare on all things security.</a:t>
            </a:r>
          </a:p>
          <a:p>
            <a:pPr lvl="0" rtl="0">
              <a:lnSpc>
                <a:spcPct val="150000"/>
              </a:lnSpc>
              <a:spcBef>
                <a:spcPts val="0"/>
              </a:spcBef>
              <a:buNone/>
            </a:pPr>
            <a:r>
              <a:rPr lang="en">
                <a:latin typeface="Source Code Pro"/>
                <a:ea typeface="Source Code Pro"/>
                <a:cs typeface="Source Code Pro"/>
                <a:sym typeface="Source Code Pro"/>
              </a:rPr>
              <a:t>Worked at LastPass previously</a:t>
            </a:r>
          </a:p>
          <a:p>
            <a:pPr lvl="0" rtl="0">
              <a:lnSpc>
                <a:spcPct val="150000"/>
              </a:lnSpc>
              <a:spcBef>
                <a:spcPts val="0"/>
              </a:spcBef>
              <a:buNone/>
            </a:pPr>
            <a:r>
              <a:rPr lang="en">
                <a:latin typeface="Source Code Pro"/>
                <a:ea typeface="Source Code Pro"/>
                <a:cs typeface="Source Code Pro"/>
                <a:sym typeface="Source Code Pro"/>
              </a:rPr>
              <a:t>4th time attending RVASec. 1st Time speaking</a:t>
            </a:r>
          </a:p>
          <a:p>
            <a:pPr lvl="0" rtl="0">
              <a:lnSpc>
                <a:spcPct val="150000"/>
              </a:lnSpc>
              <a:spcBef>
                <a:spcPts val="0"/>
              </a:spcBef>
              <a:buNone/>
            </a:pPr>
            <a:r>
              <a:rPr lang="en">
                <a:latin typeface="Source Code Pro"/>
                <a:ea typeface="Source Code Pro"/>
                <a:cs typeface="Source Code Pro"/>
                <a:sym typeface="Source Code Pro"/>
              </a:rPr>
              <a:t>JMU Double Duke. Graduated in 2014.</a:t>
            </a:r>
          </a:p>
          <a:p>
            <a:pPr lvl="0" rtl="0">
              <a:lnSpc>
                <a:spcPct val="150000"/>
              </a:lnSpc>
              <a:spcBef>
                <a:spcPts val="0"/>
              </a:spcBef>
              <a:buNone/>
            </a:pPr>
            <a:r>
              <a:t/>
            </a:r>
            <a:endParaRPr>
              <a:latin typeface="Source Code Pro"/>
              <a:ea typeface="Source Code Pro"/>
              <a:cs typeface="Source Code Pro"/>
              <a:sym typeface="Source Code Pro"/>
            </a:endParaRPr>
          </a:p>
        </p:txBody>
      </p:sp>
      <p:pic>
        <p:nvPicPr>
          <p:cNvPr descr="cloudflare.png" id="63" name="Shape 63"/>
          <p:cNvPicPr preferRelativeResize="0"/>
          <p:nvPr/>
        </p:nvPicPr>
        <p:blipFill>
          <a:blip r:embed="rId3">
            <a:alphaModFix/>
          </a:blip>
          <a:stretch>
            <a:fillRect/>
          </a:stretch>
        </p:blipFill>
        <p:spPr>
          <a:xfrm>
            <a:off x="226975" y="4568862"/>
            <a:ext cx="1676400" cy="2952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 name="Shape 67"/>
        <p:cNvGrpSpPr/>
        <p:nvPr/>
      </p:nvGrpSpPr>
      <p:grpSpPr>
        <a:xfrm>
          <a:off x="0" y="0"/>
          <a:ext cx="0" cy="0"/>
          <a:chOff x="0" y="0"/>
          <a:chExt cx="0" cy="0"/>
        </a:xfrm>
      </p:grpSpPr>
      <p:sp>
        <p:nvSpPr>
          <p:cNvPr id="68" name="Shape 68"/>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en" sz="2400">
                <a:latin typeface="Source Code Pro"/>
                <a:ea typeface="Source Code Pro"/>
                <a:cs typeface="Source Code Pro"/>
                <a:sym typeface="Source Code Pro"/>
              </a:rPr>
              <a:t>What Is CloudFlare</a:t>
            </a:r>
          </a:p>
        </p:txBody>
      </p:sp>
      <p:pic>
        <p:nvPicPr>
          <p:cNvPr descr="cloudflare.png" id="69" name="Shape 69"/>
          <p:cNvPicPr preferRelativeResize="0"/>
          <p:nvPr/>
        </p:nvPicPr>
        <p:blipFill>
          <a:blip r:embed="rId3">
            <a:alphaModFix/>
          </a:blip>
          <a:stretch>
            <a:fillRect/>
          </a:stretch>
        </p:blipFill>
        <p:spPr>
          <a:xfrm>
            <a:off x="226975" y="4568862"/>
            <a:ext cx="1676400" cy="295275"/>
          </a:xfrm>
          <a:prstGeom prst="rect">
            <a:avLst/>
          </a:prstGeom>
          <a:noFill/>
          <a:ln>
            <a:noFill/>
          </a:ln>
        </p:spPr>
      </p:pic>
      <p:pic>
        <p:nvPicPr>
          <p:cNvPr descr="Screen Shot 2016-05-31 at 9.16.21 AM.png" id="70" name="Shape 70"/>
          <p:cNvPicPr preferRelativeResize="0"/>
          <p:nvPr/>
        </p:nvPicPr>
        <p:blipFill>
          <a:blip r:embed="rId4">
            <a:alphaModFix/>
          </a:blip>
          <a:stretch>
            <a:fillRect/>
          </a:stretch>
        </p:blipFill>
        <p:spPr>
          <a:xfrm>
            <a:off x="2599762" y="1121374"/>
            <a:ext cx="3944475" cy="347859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4" name="Shape 74"/>
        <p:cNvGrpSpPr/>
        <p:nvPr/>
      </p:nvGrpSpPr>
      <p:grpSpPr>
        <a:xfrm>
          <a:off x="0" y="0"/>
          <a:ext cx="0" cy="0"/>
          <a:chOff x="0" y="0"/>
          <a:chExt cx="0" cy="0"/>
        </a:xfrm>
      </p:grpSpPr>
      <p:sp>
        <p:nvSpPr>
          <p:cNvPr id="75" name="Shape 75"/>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en" sz="2400">
                <a:latin typeface="Source Code Pro"/>
                <a:ea typeface="Source Code Pro"/>
                <a:cs typeface="Source Code Pro"/>
                <a:sym typeface="Source Code Pro"/>
              </a:rPr>
              <a:t>Why is security important to us?</a:t>
            </a:r>
          </a:p>
        </p:txBody>
      </p:sp>
      <p:pic>
        <p:nvPicPr>
          <p:cNvPr descr="cloudflare.png" id="76" name="Shape 76"/>
          <p:cNvPicPr preferRelativeResize="0"/>
          <p:nvPr/>
        </p:nvPicPr>
        <p:blipFill>
          <a:blip r:embed="rId3">
            <a:alphaModFix/>
          </a:blip>
          <a:stretch>
            <a:fillRect/>
          </a:stretch>
        </p:blipFill>
        <p:spPr>
          <a:xfrm>
            <a:off x="226975" y="4568862"/>
            <a:ext cx="1676400" cy="295275"/>
          </a:xfrm>
          <a:prstGeom prst="rect">
            <a:avLst/>
          </a:prstGeom>
          <a:noFill/>
          <a:ln>
            <a:noFill/>
          </a:ln>
        </p:spPr>
      </p:pic>
      <p:sp>
        <p:nvSpPr>
          <p:cNvPr id="77" name="Shape 77"/>
          <p:cNvSpPr txBox="1"/>
          <p:nvPr>
            <p:ph idx="1" type="body"/>
          </p:nvPr>
        </p:nvSpPr>
        <p:spPr>
          <a:xfrm>
            <a:off x="311700" y="1152475"/>
            <a:ext cx="8520600" cy="3416400"/>
          </a:xfrm>
          <a:prstGeom prst="rect">
            <a:avLst/>
          </a:prstGeom>
        </p:spPr>
        <p:txBody>
          <a:bodyPr anchorCtr="0" anchor="t" bIns="91425" lIns="91425" rIns="91425" tIns="91425">
            <a:noAutofit/>
          </a:bodyPr>
          <a:lstStyle/>
          <a:p>
            <a:pPr lvl="0" rtl="0">
              <a:lnSpc>
                <a:spcPct val="150000"/>
              </a:lnSpc>
              <a:spcBef>
                <a:spcPts val="0"/>
              </a:spcBef>
              <a:buNone/>
            </a:pPr>
            <a:r>
              <a:rPr lang="en">
                <a:latin typeface="Source Code Pro"/>
                <a:ea typeface="Source Code Pro"/>
                <a:cs typeface="Source Code Pro"/>
                <a:sym typeface="Source Code Pro"/>
              </a:rPr>
              <a:t>Basically, what secret assets do we have?</a:t>
            </a:r>
          </a:p>
          <a:p>
            <a:pPr indent="-228600" lvl="0" marL="457200" rtl="0">
              <a:lnSpc>
                <a:spcPct val="150000"/>
              </a:lnSpc>
              <a:spcBef>
                <a:spcPts val="0"/>
              </a:spcBef>
              <a:buFont typeface="Source Code Pro"/>
            </a:pPr>
            <a:r>
              <a:rPr lang="en">
                <a:latin typeface="Source Code Pro"/>
                <a:ea typeface="Source Code Pro"/>
                <a:cs typeface="Source Code Pro"/>
                <a:sym typeface="Source Code Pro"/>
              </a:rPr>
              <a:t>Customer SSL keys</a:t>
            </a:r>
          </a:p>
          <a:p>
            <a:pPr indent="-228600" lvl="0" marL="457200" rtl="0">
              <a:lnSpc>
                <a:spcPct val="150000"/>
              </a:lnSpc>
              <a:spcBef>
                <a:spcPts val="0"/>
              </a:spcBef>
              <a:buFont typeface="Source Code Pro"/>
            </a:pPr>
            <a:r>
              <a:rPr lang="en">
                <a:latin typeface="Source Code Pro"/>
                <a:ea typeface="Source Code Pro"/>
                <a:cs typeface="Source Code Pro"/>
                <a:sym typeface="Source Code Pro"/>
              </a:rPr>
              <a:t>Reliability of millions of sites</a:t>
            </a:r>
          </a:p>
          <a:p>
            <a:pPr indent="-228600" lvl="0" marL="457200" rtl="0">
              <a:lnSpc>
                <a:spcPct val="150000"/>
              </a:lnSpc>
              <a:spcBef>
                <a:spcPts val="0"/>
              </a:spcBef>
              <a:buFont typeface="Source Code Pro"/>
            </a:pPr>
            <a:r>
              <a:rPr lang="en">
                <a:latin typeface="Source Code Pro"/>
                <a:ea typeface="Source Code Pro"/>
                <a:cs typeface="Source Code Pro"/>
                <a:sym typeface="Source Code Pro"/>
              </a:rPr>
              <a:t>Customer Origin IP addresses</a:t>
            </a:r>
          </a:p>
          <a:p>
            <a:pPr indent="-228600" lvl="0" marL="457200" rtl="0">
              <a:lnSpc>
                <a:spcPct val="150000"/>
              </a:lnSpc>
              <a:spcBef>
                <a:spcPts val="0"/>
              </a:spcBef>
              <a:buFont typeface="Source Code Pro"/>
            </a:pPr>
            <a:r>
              <a:rPr lang="en">
                <a:latin typeface="Source Code Pro"/>
                <a:ea typeface="Source Code Pro"/>
                <a:cs typeface="Source Code Pro"/>
                <a:sym typeface="Source Code Pro"/>
              </a:rPr>
              <a:t>Customer Settings</a:t>
            </a:r>
          </a:p>
          <a:p>
            <a:pPr indent="-228600" lvl="0" marL="457200" rtl="0">
              <a:lnSpc>
                <a:spcPct val="150000"/>
              </a:lnSpc>
              <a:spcBef>
                <a:spcPts val="0"/>
              </a:spcBef>
              <a:buFont typeface="Source Code Pro"/>
            </a:pPr>
            <a:r>
              <a:rPr lang="en">
                <a:latin typeface="Source Code Pro"/>
                <a:ea typeface="Source Code Pro"/>
                <a:cs typeface="Source Code Pro"/>
                <a:sym typeface="Source Code Pro"/>
              </a:rPr>
              <a:t>API Keys</a:t>
            </a:r>
          </a:p>
          <a:p>
            <a:pPr indent="-228600" lvl="0" marL="457200" rtl="0">
              <a:lnSpc>
                <a:spcPct val="150000"/>
              </a:lnSpc>
              <a:spcBef>
                <a:spcPts val="0"/>
              </a:spcBef>
              <a:buFont typeface="Source Code Pro"/>
            </a:pPr>
            <a:r>
              <a:rPr lang="en">
                <a:latin typeface="Source Code Pro"/>
                <a:ea typeface="Source Code Pro"/>
                <a:cs typeface="Source Code Pro"/>
                <a:sym typeface="Source Code Pro"/>
              </a:rPr>
              <a:t>Internal Secrets</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1" name="Shape 81"/>
        <p:cNvGrpSpPr/>
        <p:nvPr/>
      </p:nvGrpSpPr>
      <p:grpSpPr>
        <a:xfrm>
          <a:off x="0" y="0"/>
          <a:ext cx="0" cy="0"/>
          <a:chOff x="0" y="0"/>
          <a:chExt cx="0" cy="0"/>
        </a:xfrm>
      </p:grpSpPr>
      <p:sp>
        <p:nvSpPr>
          <p:cNvPr id="82" name="Shape 82"/>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en" sz="2400">
                <a:latin typeface="Source Code Pro"/>
                <a:ea typeface="Source Code Pro"/>
                <a:cs typeface="Source Code Pro"/>
                <a:sym typeface="Source Code Pro"/>
              </a:rPr>
              <a:t>What… do I do?</a:t>
            </a:r>
          </a:p>
        </p:txBody>
      </p:sp>
      <p:pic>
        <p:nvPicPr>
          <p:cNvPr descr="cloudflare.png" id="83" name="Shape 83"/>
          <p:cNvPicPr preferRelativeResize="0"/>
          <p:nvPr/>
        </p:nvPicPr>
        <p:blipFill>
          <a:blip r:embed="rId3">
            <a:alphaModFix/>
          </a:blip>
          <a:stretch>
            <a:fillRect/>
          </a:stretch>
        </p:blipFill>
        <p:spPr>
          <a:xfrm>
            <a:off x="226975" y="4568862"/>
            <a:ext cx="1676400" cy="295275"/>
          </a:xfrm>
          <a:prstGeom prst="rect">
            <a:avLst/>
          </a:prstGeom>
          <a:noFill/>
          <a:ln>
            <a:noFill/>
          </a:ln>
        </p:spPr>
      </p:pic>
      <p:pic>
        <p:nvPicPr>
          <p:cNvPr descr="jlpsm5d.jpg" id="84" name="Shape 84"/>
          <p:cNvPicPr preferRelativeResize="0"/>
          <p:nvPr/>
        </p:nvPicPr>
        <p:blipFill>
          <a:blip r:embed="rId4">
            <a:alphaModFix/>
          </a:blip>
          <a:stretch>
            <a:fillRect/>
          </a:stretch>
        </p:blipFill>
        <p:spPr>
          <a:xfrm>
            <a:off x="1946975" y="1017722"/>
            <a:ext cx="5250050" cy="340727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8" name="Shape 88"/>
        <p:cNvGrpSpPr/>
        <p:nvPr/>
      </p:nvGrpSpPr>
      <p:grpSpPr>
        <a:xfrm>
          <a:off x="0" y="0"/>
          <a:ext cx="0" cy="0"/>
          <a:chOff x="0" y="0"/>
          <a:chExt cx="0" cy="0"/>
        </a:xfrm>
      </p:grpSpPr>
      <p:sp>
        <p:nvSpPr>
          <p:cNvPr id="89" name="Shape 89"/>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en" sz="2400">
                <a:latin typeface="Source Code Pro"/>
                <a:ea typeface="Source Code Pro"/>
                <a:cs typeface="Source Code Pro"/>
                <a:sym typeface="Source Code Pro"/>
              </a:rPr>
              <a:t>Microservices</a:t>
            </a:r>
          </a:p>
        </p:txBody>
      </p:sp>
      <p:pic>
        <p:nvPicPr>
          <p:cNvPr descr="cloudflare.png" id="90" name="Shape 90"/>
          <p:cNvPicPr preferRelativeResize="0"/>
          <p:nvPr/>
        </p:nvPicPr>
        <p:blipFill>
          <a:blip r:embed="rId3">
            <a:alphaModFix/>
          </a:blip>
          <a:stretch>
            <a:fillRect/>
          </a:stretch>
        </p:blipFill>
        <p:spPr>
          <a:xfrm>
            <a:off x="226975" y="4568862"/>
            <a:ext cx="1676400" cy="295275"/>
          </a:xfrm>
          <a:prstGeom prst="rect">
            <a:avLst/>
          </a:prstGeom>
          <a:noFill/>
          <a:ln>
            <a:noFill/>
          </a:ln>
        </p:spPr>
      </p:pic>
      <p:sp>
        <p:nvSpPr>
          <p:cNvPr id="91" name="Shape 91"/>
          <p:cNvSpPr txBox="1"/>
          <p:nvPr>
            <p:ph idx="1" type="body"/>
          </p:nvPr>
        </p:nvSpPr>
        <p:spPr>
          <a:xfrm>
            <a:off x="311700" y="1152475"/>
            <a:ext cx="8520600" cy="3416400"/>
          </a:xfrm>
          <a:prstGeom prst="rect">
            <a:avLst/>
          </a:prstGeom>
        </p:spPr>
        <p:txBody>
          <a:bodyPr anchorCtr="0" anchor="t" bIns="91425" lIns="91425" rIns="91425" tIns="91425">
            <a:noAutofit/>
          </a:bodyPr>
          <a:lstStyle/>
          <a:p>
            <a:pPr lvl="0" rtl="0">
              <a:lnSpc>
                <a:spcPct val="150000"/>
              </a:lnSpc>
              <a:spcBef>
                <a:spcPts val="0"/>
              </a:spcBef>
              <a:buNone/>
            </a:pPr>
            <a:r>
              <a:t/>
            </a:r>
            <a:endParaRPr>
              <a:latin typeface="Source Code Pro"/>
              <a:ea typeface="Source Code Pro"/>
              <a:cs typeface="Source Code Pro"/>
              <a:sym typeface="Source Code Pro"/>
            </a:endParaRPr>
          </a:p>
        </p:txBody>
      </p:sp>
      <p:pic>
        <p:nvPicPr>
          <p:cNvPr descr="stateless-authentication-for-microservices-12-6381.jpg" id="92" name="Shape 92"/>
          <p:cNvPicPr preferRelativeResize="0"/>
          <p:nvPr/>
        </p:nvPicPr>
        <p:blipFill>
          <a:blip r:embed="rId4">
            <a:alphaModFix/>
          </a:blip>
          <a:stretch>
            <a:fillRect/>
          </a:stretch>
        </p:blipFill>
        <p:spPr>
          <a:xfrm>
            <a:off x="2296787" y="1152475"/>
            <a:ext cx="4550423" cy="34164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6" name="Shape 96"/>
        <p:cNvGrpSpPr/>
        <p:nvPr/>
      </p:nvGrpSpPr>
      <p:grpSpPr>
        <a:xfrm>
          <a:off x="0" y="0"/>
          <a:ext cx="0" cy="0"/>
          <a:chOff x="0" y="0"/>
          <a:chExt cx="0" cy="0"/>
        </a:xfrm>
      </p:grpSpPr>
      <p:sp>
        <p:nvSpPr>
          <p:cNvPr id="97" name="Shape 97"/>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en" sz="2400">
                <a:latin typeface="Source Code Pro"/>
                <a:ea typeface="Source Code Pro"/>
                <a:cs typeface="Source Code Pro"/>
                <a:sym typeface="Source Code Pro"/>
              </a:rPr>
              <a:t>Microservices done wrong look like .</a:t>
            </a:r>
          </a:p>
        </p:txBody>
      </p:sp>
      <p:pic>
        <p:nvPicPr>
          <p:cNvPr descr="cloudflare.png" id="98" name="Shape 98"/>
          <p:cNvPicPr preferRelativeResize="0"/>
          <p:nvPr/>
        </p:nvPicPr>
        <p:blipFill>
          <a:blip r:embed="rId3">
            <a:alphaModFix/>
          </a:blip>
          <a:stretch>
            <a:fillRect/>
          </a:stretch>
        </p:blipFill>
        <p:spPr>
          <a:xfrm>
            <a:off x="226975" y="4568862"/>
            <a:ext cx="1676400" cy="295275"/>
          </a:xfrm>
          <a:prstGeom prst="rect">
            <a:avLst/>
          </a:prstGeom>
          <a:noFill/>
          <a:ln>
            <a:noFill/>
          </a:ln>
        </p:spPr>
      </p:pic>
      <p:sp>
        <p:nvSpPr>
          <p:cNvPr id="99" name="Shape 99"/>
          <p:cNvSpPr txBox="1"/>
          <p:nvPr>
            <p:ph idx="1" type="body"/>
          </p:nvPr>
        </p:nvSpPr>
        <p:spPr>
          <a:xfrm>
            <a:off x="311700" y="1152475"/>
            <a:ext cx="8520600" cy="3416400"/>
          </a:xfrm>
          <a:prstGeom prst="rect">
            <a:avLst/>
          </a:prstGeom>
        </p:spPr>
        <p:txBody>
          <a:bodyPr anchorCtr="0" anchor="t" bIns="91425" lIns="91425" rIns="91425" tIns="91425">
            <a:noAutofit/>
          </a:bodyPr>
          <a:lstStyle/>
          <a:p>
            <a:pPr lvl="0" rtl="0">
              <a:lnSpc>
                <a:spcPct val="100000"/>
              </a:lnSpc>
              <a:spcBef>
                <a:spcPts val="0"/>
              </a:spcBef>
              <a:spcAft>
                <a:spcPts val="0"/>
              </a:spcAft>
              <a:buNone/>
            </a:pPr>
            <a:r>
              <a:rPr lang="en">
                <a:solidFill>
                  <a:schemeClr val="dk1"/>
                </a:solidFill>
                <a:latin typeface="Source Code Pro"/>
                <a:ea typeface="Source Code Pro"/>
                <a:cs typeface="Source Code Pro"/>
                <a:sym typeface="Source Code Pro"/>
              </a:rPr>
              <a:t>You found a vuln but which others have it?</a:t>
            </a:r>
          </a:p>
          <a:p>
            <a:pPr lvl="0" rtl="0">
              <a:lnSpc>
                <a:spcPct val="100000"/>
              </a:lnSpc>
              <a:spcBef>
                <a:spcPts val="0"/>
              </a:spcBef>
              <a:spcAft>
                <a:spcPts val="0"/>
              </a:spcAft>
              <a:buNone/>
            </a:pPr>
            <a:r>
              <a:t/>
            </a:r>
            <a:endParaRPr>
              <a:solidFill>
                <a:schemeClr val="dk1"/>
              </a:solidFill>
              <a:latin typeface="Source Code Pro"/>
              <a:ea typeface="Source Code Pro"/>
              <a:cs typeface="Source Code Pro"/>
              <a:sym typeface="Source Code Pro"/>
            </a:endParaRPr>
          </a:p>
          <a:p>
            <a:pPr lvl="0" rtl="0">
              <a:lnSpc>
                <a:spcPct val="100000"/>
              </a:lnSpc>
              <a:spcBef>
                <a:spcPts val="0"/>
              </a:spcBef>
              <a:spcAft>
                <a:spcPts val="0"/>
              </a:spcAft>
              <a:buNone/>
            </a:pPr>
            <a:r>
              <a:rPr lang="en">
                <a:solidFill>
                  <a:schemeClr val="dk1"/>
                </a:solidFill>
                <a:latin typeface="Source Code Pro"/>
                <a:ea typeface="Source Code Pro"/>
                <a:cs typeface="Source Code Pro"/>
                <a:sym typeface="Source Code Pro"/>
              </a:rPr>
              <a:t>How do you handle circular dependencies?</a:t>
            </a:r>
          </a:p>
          <a:p>
            <a:pPr lvl="0" rtl="0">
              <a:lnSpc>
                <a:spcPct val="100000"/>
              </a:lnSpc>
              <a:spcBef>
                <a:spcPts val="0"/>
              </a:spcBef>
              <a:spcAft>
                <a:spcPts val="0"/>
              </a:spcAft>
              <a:buNone/>
            </a:pPr>
            <a:r>
              <a:t/>
            </a:r>
            <a:endParaRPr>
              <a:solidFill>
                <a:schemeClr val="dk1"/>
              </a:solidFill>
              <a:latin typeface="Source Code Pro"/>
              <a:ea typeface="Source Code Pro"/>
              <a:cs typeface="Source Code Pro"/>
              <a:sym typeface="Source Code Pro"/>
            </a:endParaRPr>
          </a:p>
          <a:p>
            <a:pPr lvl="0" rtl="0">
              <a:lnSpc>
                <a:spcPct val="100000"/>
              </a:lnSpc>
              <a:spcBef>
                <a:spcPts val="0"/>
              </a:spcBef>
              <a:spcAft>
                <a:spcPts val="0"/>
              </a:spcAft>
              <a:buNone/>
            </a:pPr>
            <a:r>
              <a:rPr lang="en">
                <a:solidFill>
                  <a:schemeClr val="dk1"/>
                </a:solidFill>
                <a:latin typeface="Source Code Pro"/>
                <a:ea typeface="Source Code Pro"/>
                <a:cs typeface="Source Code Pro"/>
                <a:sym typeface="Source Code Pro"/>
              </a:rPr>
              <a:t>How do you handle high latency?</a:t>
            </a:r>
          </a:p>
          <a:p>
            <a:pPr lvl="0" rtl="0">
              <a:lnSpc>
                <a:spcPct val="100000"/>
              </a:lnSpc>
              <a:spcBef>
                <a:spcPts val="0"/>
              </a:spcBef>
              <a:spcAft>
                <a:spcPts val="0"/>
              </a:spcAft>
              <a:buNone/>
            </a:pPr>
            <a:r>
              <a:t/>
            </a:r>
            <a:endParaRPr>
              <a:solidFill>
                <a:schemeClr val="dk1"/>
              </a:solidFill>
              <a:latin typeface="Source Code Pro"/>
              <a:ea typeface="Source Code Pro"/>
              <a:cs typeface="Source Code Pro"/>
              <a:sym typeface="Source Code Pro"/>
            </a:endParaRPr>
          </a:p>
          <a:p>
            <a:pPr lvl="0" rtl="0">
              <a:lnSpc>
                <a:spcPct val="100000"/>
              </a:lnSpc>
              <a:spcBef>
                <a:spcPts val="0"/>
              </a:spcBef>
              <a:spcAft>
                <a:spcPts val="0"/>
              </a:spcAft>
              <a:buNone/>
            </a:pPr>
            <a:r>
              <a:rPr lang="en">
                <a:solidFill>
                  <a:schemeClr val="dk1"/>
                </a:solidFill>
                <a:latin typeface="Source Code Pro"/>
                <a:ea typeface="Source Code Pro"/>
                <a:cs typeface="Source Code Pro"/>
                <a:sym typeface="Source Code Pro"/>
              </a:rPr>
              <a:t>Are you equipped to trace operational issues?</a:t>
            </a:r>
          </a:p>
          <a:p>
            <a:pPr lvl="0" rtl="0">
              <a:lnSpc>
                <a:spcPct val="100000"/>
              </a:lnSpc>
              <a:spcBef>
                <a:spcPts val="0"/>
              </a:spcBef>
              <a:spcAft>
                <a:spcPts val="0"/>
              </a:spcAft>
              <a:buNone/>
            </a:pPr>
            <a:r>
              <a:t/>
            </a:r>
            <a:endParaRPr>
              <a:solidFill>
                <a:schemeClr val="dk1"/>
              </a:solidFill>
              <a:latin typeface="Source Code Pro"/>
              <a:ea typeface="Source Code Pro"/>
              <a:cs typeface="Source Code Pro"/>
              <a:sym typeface="Source Code Pro"/>
            </a:endParaRPr>
          </a:p>
          <a:p>
            <a:pPr lvl="0" rtl="0">
              <a:lnSpc>
                <a:spcPct val="100000"/>
              </a:lnSpc>
              <a:spcBef>
                <a:spcPts val="0"/>
              </a:spcBef>
              <a:spcAft>
                <a:spcPts val="0"/>
              </a:spcAft>
              <a:buNone/>
            </a:pPr>
            <a:r>
              <a:rPr lang="en">
                <a:solidFill>
                  <a:schemeClr val="dk1"/>
                </a:solidFill>
                <a:latin typeface="Source Code Pro"/>
                <a:ea typeface="Source Code Pro"/>
                <a:cs typeface="Source Code Pro"/>
                <a:sym typeface="Source Code Pro"/>
              </a:rPr>
              <a:t>If your service breaks, downstream services have to be ready.</a:t>
            </a:r>
          </a:p>
          <a:p>
            <a:pPr lvl="0" rtl="0">
              <a:lnSpc>
                <a:spcPct val="100000"/>
              </a:lnSpc>
              <a:spcBef>
                <a:spcPts val="0"/>
              </a:spcBef>
              <a:spcAft>
                <a:spcPts val="0"/>
              </a:spcAft>
              <a:buNone/>
            </a:pPr>
            <a:r>
              <a:t/>
            </a:r>
            <a:endParaRPr>
              <a:solidFill>
                <a:schemeClr val="dk1"/>
              </a:solidFill>
              <a:latin typeface="Source Code Pro"/>
              <a:ea typeface="Source Code Pro"/>
              <a:cs typeface="Source Code Pro"/>
              <a:sym typeface="Source Code Pro"/>
            </a:endParaRPr>
          </a:p>
          <a:p>
            <a:pPr lvl="0" rtl="0">
              <a:lnSpc>
                <a:spcPct val="100000"/>
              </a:lnSpc>
              <a:spcBef>
                <a:spcPts val="0"/>
              </a:spcBef>
              <a:spcAft>
                <a:spcPts val="0"/>
              </a:spcAft>
              <a:buNone/>
            </a:pPr>
            <a:r>
              <a:rPr lang="en">
                <a:solidFill>
                  <a:schemeClr val="dk1"/>
                </a:solidFill>
                <a:latin typeface="Source Code Pro"/>
                <a:ea typeface="Source Code Pro"/>
                <a:cs typeface="Source Code Pro"/>
                <a:sym typeface="Source Code Pro"/>
              </a:rPr>
              <a:t>If someone quits, can you operate services they owned?</a:t>
            </a:r>
          </a:p>
          <a:p>
            <a:pPr lvl="0" rtl="0">
              <a:lnSpc>
                <a:spcPct val="100000"/>
              </a:lnSpc>
              <a:spcBef>
                <a:spcPts val="0"/>
              </a:spcBef>
              <a:spcAft>
                <a:spcPts val="0"/>
              </a:spcAft>
              <a:buClr>
                <a:schemeClr val="dk1"/>
              </a:buClr>
              <a:buSzPct val="61111"/>
              <a:buFont typeface="Arial"/>
              <a:buNone/>
            </a:pPr>
            <a:r>
              <a:t/>
            </a:r>
            <a:endParaRPr>
              <a:solidFill>
                <a:schemeClr val="dk1"/>
              </a:solidFill>
              <a:latin typeface="Source Code Pro"/>
              <a:ea typeface="Source Code Pro"/>
              <a:cs typeface="Source Code Pro"/>
              <a:sym typeface="Source Code Pro"/>
            </a:endParaRPr>
          </a:p>
          <a:p>
            <a:pPr lvl="0" rtl="0">
              <a:lnSpc>
                <a:spcPct val="150000"/>
              </a:lnSpc>
              <a:spcBef>
                <a:spcPts val="0"/>
              </a:spcBef>
              <a:buNone/>
            </a:pPr>
            <a:r>
              <a:t/>
            </a:r>
            <a:endParaRPr>
              <a:latin typeface="Source Code Pro"/>
              <a:ea typeface="Source Code Pro"/>
              <a:cs typeface="Source Code Pro"/>
              <a:sym typeface="Source Code Pr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3" name="Shape 103"/>
        <p:cNvGrpSpPr/>
        <p:nvPr/>
      </p:nvGrpSpPr>
      <p:grpSpPr>
        <a:xfrm>
          <a:off x="0" y="0"/>
          <a:ext cx="0" cy="0"/>
          <a:chOff x="0" y="0"/>
          <a:chExt cx="0" cy="0"/>
        </a:xfrm>
      </p:grpSpPr>
      <p:sp>
        <p:nvSpPr>
          <p:cNvPr id="104" name="Shape 104"/>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en" sz="2400">
                <a:latin typeface="Source Code Pro"/>
                <a:ea typeface="Source Code Pro"/>
                <a:cs typeface="Source Code Pro"/>
                <a:sym typeface="Source Code Pro"/>
              </a:rPr>
              <a:t>Microservice “Standard”</a:t>
            </a:r>
          </a:p>
        </p:txBody>
      </p:sp>
      <p:pic>
        <p:nvPicPr>
          <p:cNvPr descr="cloudflare.png" id="105" name="Shape 105"/>
          <p:cNvPicPr preferRelativeResize="0"/>
          <p:nvPr/>
        </p:nvPicPr>
        <p:blipFill>
          <a:blip r:embed="rId3">
            <a:alphaModFix/>
          </a:blip>
          <a:stretch>
            <a:fillRect/>
          </a:stretch>
        </p:blipFill>
        <p:spPr>
          <a:xfrm>
            <a:off x="226975" y="4568862"/>
            <a:ext cx="1676400" cy="295275"/>
          </a:xfrm>
          <a:prstGeom prst="rect">
            <a:avLst/>
          </a:prstGeom>
          <a:noFill/>
          <a:ln>
            <a:noFill/>
          </a:ln>
        </p:spPr>
      </p:pic>
      <p:sp>
        <p:nvSpPr>
          <p:cNvPr id="106" name="Shape 106"/>
          <p:cNvSpPr txBox="1"/>
          <p:nvPr>
            <p:ph idx="1" type="body"/>
          </p:nvPr>
        </p:nvSpPr>
        <p:spPr>
          <a:xfrm>
            <a:off x="311700" y="1152475"/>
            <a:ext cx="8520600" cy="3416400"/>
          </a:xfrm>
          <a:prstGeom prst="rect">
            <a:avLst/>
          </a:prstGeom>
        </p:spPr>
        <p:txBody>
          <a:bodyPr anchorCtr="0" anchor="t" bIns="91425" lIns="91425" rIns="91425" tIns="91425">
            <a:noAutofit/>
          </a:bodyPr>
          <a:lstStyle/>
          <a:p>
            <a:pPr lvl="0" rtl="0">
              <a:lnSpc>
                <a:spcPct val="150000"/>
              </a:lnSpc>
              <a:spcBef>
                <a:spcPts val="0"/>
              </a:spcBef>
              <a:buNone/>
            </a:pPr>
            <a:r>
              <a:rPr lang="en">
                <a:latin typeface="Source Code Pro"/>
                <a:ea typeface="Source Code Pro"/>
                <a:cs typeface="Source Code Pro"/>
                <a:sym typeface="Source Code Pro"/>
              </a:rPr>
              <a:t>All services look the same.</a:t>
            </a:r>
          </a:p>
          <a:p>
            <a:pPr lvl="0" rtl="0">
              <a:lnSpc>
                <a:spcPct val="150000"/>
              </a:lnSpc>
              <a:spcBef>
                <a:spcPts val="0"/>
              </a:spcBef>
              <a:buNone/>
            </a:pPr>
            <a:r>
              <a:rPr lang="en">
                <a:latin typeface="Source Code Pro"/>
                <a:ea typeface="Source Code Pro"/>
                <a:cs typeface="Source Code Pro"/>
                <a:sym typeface="Source Code Pro"/>
              </a:rPr>
              <a:t>All written in Go</a:t>
            </a:r>
          </a:p>
          <a:p>
            <a:pPr lvl="0" rtl="0">
              <a:lnSpc>
                <a:spcPct val="150000"/>
              </a:lnSpc>
              <a:spcBef>
                <a:spcPts val="0"/>
              </a:spcBef>
              <a:buNone/>
            </a:pPr>
            <a:r>
              <a:rPr lang="en">
                <a:latin typeface="Source Code Pro"/>
                <a:ea typeface="Source Code Pro"/>
                <a:cs typeface="Source Code Pro"/>
                <a:sym typeface="Source Code Pro"/>
              </a:rPr>
              <a:t>All have a dockerfile</a:t>
            </a:r>
          </a:p>
          <a:p>
            <a:pPr lvl="0" rtl="0">
              <a:lnSpc>
                <a:spcPct val="150000"/>
              </a:lnSpc>
              <a:spcBef>
                <a:spcPts val="0"/>
              </a:spcBef>
              <a:buNone/>
            </a:pPr>
            <a:r>
              <a:rPr lang="en">
                <a:latin typeface="Source Code Pro"/>
                <a:ea typeface="Source Code Pro"/>
                <a:cs typeface="Source Code Pro"/>
                <a:sym typeface="Source Code Pro"/>
              </a:rPr>
              <a:t>All have a makefile</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0" name="Shape 110"/>
        <p:cNvGrpSpPr/>
        <p:nvPr/>
      </p:nvGrpSpPr>
      <p:grpSpPr>
        <a:xfrm>
          <a:off x="0" y="0"/>
          <a:ext cx="0" cy="0"/>
          <a:chOff x="0" y="0"/>
          <a:chExt cx="0" cy="0"/>
        </a:xfrm>
      </p:grpSpPr>
      <p:sp>
        <p:nvSpPr>
          <p:cNvPr id="111" name="Shape 111"/>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en" sz="2400">
                <a:latin typeface="Source Code Pro"/>
                <a:ea typeface="Source Code Pro"/>
                <a:cs typeface="Source Code Pro"/>
                <a:sym typeface="Source Code Pro"/>
              </a:rPr>
              <a:t>Secure Interfaces</a:t>
            </a:r>
          </a:p>
        </p:txBody>
      </p:sp>
      <p:pic>
        <p:nvPicPr>
          <p:cNvPr descr="cloudflare.png" id="112" name="Shape 112"/>
          <p:cNvPicPr preferRelativeResize="0"/>
          <p:nvPr/>
        </p:nvPicPr>
        <p:blipFill>
          <a:blip r:embed="rId3">
            <a:alphaModFix/>
          </a:blip>
          <a:stretch>
            <a:fillRect/>
          </a:stretch>
        </p:blipFill>
        <p:spPr>
          <a:xfrm>
            <a:off x="226975" y="4568862"/>
            <a:ext cx="1676400" cy="295275"/>
          </a:xfrm>
          <a:prstGeom prst="rect">
            <a:avLst/>
          </a:prstGeom>
          <a:noFill/>
          <a:ln>
            <a:noFill/>
          </a:ln>
        </p:spPr>
      </p:pic>
      <p:sp>
        <p:nvSpPr>
          <p:cNvPr id="113" name="Shape 113"/>
          <p:cNvSpPr txBox="1"/>
          <p:nvPr>
            <p:ph idx="1" type="body"/>
          </p:nvPr>
        </p:nvSpPr>
        <p:spPr>
          <a:xfrm>
            <a:off x="311700" y="1152475"/>
            <a:ext cx="8520600" cy="3416400"/>
          </a:xfrm>
          <a:prstGeom prst="rect">
            <a:avLst/>
          </a:prstGeom>
        </p:spPr>
        <p:txBody>
          <a:bodyPr anchorCtr="0" anchor="t" bIns="91425" lIns="91425" rIns="91425" tIns="91425">
            <a:noAutofit/>
          </a:bodyPr>
          <a:lstStyle/>
          <a:p>
            <a:pPr lvl="0" rtl="0">
              <a:lnSpc>
                <a:spcPct val="150000"/>
              </a:lnSpc>
              <a:spcBef>
                <a:spcPts val="0"/>
              </a:spcBef>
              <a:buNone/>
            </a:pPr>
            <a:r>
              <a:rPr lang="en">
                <a:latin typeface="Source Code Pro"/>
                <a:ea typeface="Source Code Pro"/>
                <a:cs typeface="Source Code Pro"/>
                <a:sym typeface="Source Code Pro"/>
              </a:rPr>
              <a:t>Secure interfaces are APIs that are designed to help developers make fewer mistakes.</a:t>
            </a:r>
          </a:p>
          <a:p>
            <a:pPr lvl="0" rtl="0">
              <a:lnSpc>
                <a:spcPct val="150000"/>
              </a:lnSpc>
              <a:spcBef>
                <a:spcPts val="0"/>
              </a:spcBef>
              <a:buNone/>
            </a:pPr>
            <a:r>
              <a:t/>
            </a:r>
            <a:endParaRPr>
              <a:latin typeface="Source Code Pro"/>
              <a:ea typeface="Source Code Pro"/>
              <a:cs typeface="Source Code Pro"/>
              <a:sym typeface="Source Code Pro"/>
            </a:endParaRPr>
          </a:p>
          <a:p>
            <a:pPr lvl="0" rtl="0">
              <a:lnSpc>
                <a:spcPct val="150000"/>
              </a:lnSpc>
              <a:spcBef>
                <a:spcPts val="0"/>
              </a:spcBef>
              <a:buNone/>
            </a:pPr>
            <a:r>
              <a:rPr lang="en">
                <a:latin typeface="Source Code Pro"/>
                <a:ea typeface="Source Code Pro"/>
                <a:cs typeface="Source Code Pro"/>
                <a:sym typeface="Source Code Pro"/>
              </a:rPr>
              <a:t>Let us take a look at some interfaces and you tell me.</a:t>
            </a:r>
          </a:p>
          <a:p>
            <a:pPr lvl="0" rtl="0">
              <a:lnSpc>
                <a:spcPct val="150000"/>
              </a:lnSpc>
              <a:spcBef>
                <a:spcPts val="0"/>
              </a:spcBef>
              <a:buNone/>
            </a:pPr>
            <a:r>
              <a:t/>
            </a:r>
            <a:endParaRPr>
              <a:latin typeface="Source Code Pro"/>
              <a:ea typeface="Source Code Pro"/>
              <a:cs typeface="Source Code Pro"/>
              <a:sym typeface="Source Code Pro"/>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